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256" r:id="rId5"/>
    <p:sldId id="3849" r:id="rId6"/>
    <p:sldId id="3846" r:id="rId7"/>
    <p:sldId id="261" r:id="rId8"/>
    <p:sldId id="3853" r:id="rId9"/>
    <p:sldId id="3852" r:id="rId10"/>
    <p:sldId id="3854" r:id="rId11"/>
    <p:sldId id="3855" r:id="rId12"/>
    <p:sldId id="3856" r:id="rId13"/>
    <p:sldId id="3858" r:id="rId14"/>
    <p:sldId id="3861" r:id="rId15"/>
    <p:sldId id="3860" r:id="rId16"/>
    <p:sldId id="3859" r:id="rId17"/>
    <p:sldId id="3862" r:id="rId18"/>
    <p:sldId id="3863" r:id="rId19"/>
    <p:sldId id="3857" r:id="rId20"/>
    <p:sldId id="265" r:id="rId21"/>
    <p:sldId id="3864" r:id="rId22"/>
    <p:sldId id="3865" r:id="rId23"/>
    <p:sldId id="3850" r:id="rId24"/>
    <p:sldId id="3851" r:id="rId25"/>
    <p:sldId id="263" r:id="rId26"/>
    <p:sldId id="3866" r:id="rId27"/>
    <p:sldId id="3867" r:id="rId28"/>
    <p:sldId id="268" r:id="rId29"/>
    <p:sldId id="3868" r:id="rId30"/>
    <p:sldId id="3869" r:id="rId31"/>
    <p:sldId id="3870" r:id="rId32"/>
    <p:sldId id="3871" r:id="rId33"/>
    <p:sldId id="3847" r:id="rId34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6652" autoAdjust="0"/>
  </p:normalViewPr>
  <p:slideViewPr>
    <p:cSldViewPr snapToGrid="0">
      <p:cViewPr varScale="1">
        <p:scale>
          <a:sx n="111" d="100"/>
          <a:sy n="111" d="100"/>
        </p:scale>
        <p:origin x="444" y="96"/>
      </p:cViewPr>
      <p:guideLst/>
    </p:cSldViewPr>
  </p:slideViewPr>
  <p:outlineViewPr>
    <p:cViewPr>
      <p:scale>
        <a:sx n="33" d="100"/>
        <a:sy n="33" d="100"/>
      </p:scale>
      <p:origin x="0" y="-3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>
        <p:scale>
          <a:sx n="1" d="2"/>
          <a:sy n="1" d="2"/>
        </p:scale>
        <p:origin x="3480" y="5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76AB79-C677-3DB7-78CF-9305D58614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3AB137-CEA6-0244-F12B-1ECC21172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0DC994AA-C437-4EF4-8BEF-0B832D7FA420}" type="datetimeFigureOut">
              <a:rPr lang="en-US" smtClean="0"/>
              <a:t>8/13/2025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68EC96-C6CC-F2AF-D90F-143F4D20A0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F8EC8D-EF88-0275-F75C-A789924433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EF757874-EF65-4B61-B062-40C932C812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02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FB20CE03-6C3A-EB4D-A9B1-7EFD38B58412}" type="datetimeFigureOut">
              <a:rPr lang="en-US" smtClean="0"/>
              <a:t>8/13/2025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8B57D50D-BAA9-464B-B391-243138E078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92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229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9CCD2A-5D6B-CED0-7F54-6ECE62FC3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02A090-8481-66E8-F947-CD4E3586C6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04E734-7916-66FE-E09B-593B6128C6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60E333-72EF-4B3A-0313-B1F208B8A1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323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E075D-A140-C504-B015-B7B326896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895B4A-0ABD-3F2A-7D59-4637ECBE7D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5C9AFF-A1FE-4B9D-BE08-E3AA471115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9E34F3-6DB6-130D-8C22-6011F8B10E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7133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20296B-7789-234A-8707-251F66E69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BC9456-D820-7E83-8510-0EA819EA7E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F07F53-ED46-89B3-B011-8F9263A0D2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16BC7-452E-7DA7-D569-3CE44A401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8768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412484-F9C5-A70B-097A-4D26E7319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B331CE-D081-A813-F163-EE378FA1BE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C66C3F-AEE1-5AC6-B010-0DF62A4F59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AC43DD-A4C3-9AAB-5D9A-B3CE3BC8F8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4743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A94184-D44A-368F-5F6B-83844A854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FC27C8-9E73-87E7-E11D-5C5789F0B3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DFD46D-FE74-CCBC-C4AB-3CDE05340C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12A14-DBEE-0EB1-699B-F70E2D5890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2552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0FEE5-191F-C915-BD34-5B6E0E834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8FC1EB-89CA-5267-3A04-FAB71BFD1C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F3AE53-95B1-11F7-1BE4-9C9421DC27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2B7AD3-4A89-2486-EE36-D004695315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3245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1098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372097-032B-ABA0-81C9-410A0FE6D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2EB6AA-658A-9488-3B53-1610A5BF96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22B075-D674-632B-B5C2-6B9D3057EC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C8779B-7EB0-25FC-DD05-A5375F4AFA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9097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23ECB7-12A0-6526-3DEE-C82292867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6EBEA2-85ED-88ED-2CA8-10D68835A3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E79A08-8DDC-875A-3108-8E9EAD43C2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C9775-23BE-7883-62EA-925D4FF313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0744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538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9197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9492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0281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BB6B65-DA46-8C85-FAA1-66DB28C97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069E98-854F-2399-2548-2C464F8CC4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FB8B50-2372-72FD-801D-784BAEE0E7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9042B9-8786-46BF-C1A7-E37EA5AB3C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6784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0916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E53E8-FC22-D80A-2178-D89E66C5CD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ADBBA0-2F3E-2997-D324-F119CBD4A0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2DFF91-52C5-A8F1-C5E6-AA60025862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5CC3EE-4B64-F8B9-FAA7-1C0D94B01A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1493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A847A5-AC83-93AD-0482-7B1455E09A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130B2B-8DA3-BE54-AF93-CBAA44EEC1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21A2DA-F6C7-7CE0-E1F0-D45DB5AAEE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0BD8E-096B-62E7-565E-5B45293BFB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0584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CD985D-E345-13D6-D007-7AB6FE912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A16E40-BC8C-91B4-A0E4-3DA5A7B660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F21246-BC2A-9D8F-E01C-05960CA793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356097-8E83-EF46-851A-85BD1165B4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449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229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709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40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D592A-623B-BCCD-4473-DFF3D6143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F7373F-3EDF-6824-B573-6D943863FB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138A10-C12D-BF58-59B0-D2A54D1DCF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37B1E2-9F5B-816F-B10C-C9BFB0BEA3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383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3FA706-0EC6-143E-1408-BF00A5752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FCBCED-F208-06B8-D3EE-BA8D34D295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FAEB88-20EB-43C3-F559-00B4D3246C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28DA5-1DFD-011D-A4F2-18C3995B96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15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B99B7A-8191-F472-6F52-D1B615CAF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74028F-B5DC-C9A8-23E5-9129E7603A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9A1538-2B01-8485-2126-63C639EE42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19025F-42A6-A3E0-D999-09A32B80DA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49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7B30B-D0E3-6366-C1B7-86629EBD3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ED7A1A-D5B7-1035-2341-CF529D2473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77909D-4D99-3B13-4978-9175698C3D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1E92B7-393C-4738-0A37-90C5FC500F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811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884B7C-5468-6BE6-84D5-DC8D99347D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DC14D7-222C-D83C-0454-D616CB4067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701B85-7EA8-CF1B-565F-FD264AF1CF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DCDEE7-9929-341D-888A-E78400A514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480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429764-E305-A48D-5244-9BCD20902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2"/>
            <a:ext cx="12192000" cy="8286859"/>
            <a:chOff x="0" y="1"/>
            <a:chExt cx="12192000" cy="8286859"/>
          </a:xfrm>
        </p:grpSpPr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45F65CE3-2411-E8E5-B72E-F5CBEC4DDC55}"/>
                </a:ext>
              </a:extLst>
            </p:cNvPr>
            <p:cNvSpPr/>
            <p:nvPr userDrawn="1"/>
          </p:nvSpPr>
          <p:spPr>
            <a:xfrm>
              <a:off x="4000500" y="1087403"/>
              <a:ext cx="8191500" cy="5770597"/>
            </a:xfrm>
            <a:custGeom>
              <a:avLst/>
              <a:gdLst>
                <a:gd name="connsiteX0" fmla="*/ 4929467 w 8191500"/>
                <a:gd name="connsiteY0" fmla="*/ 0 h 5770597"/>
                <a:gd name="connsiteX1" fmla="*/ 8065066 w 8191500"/>
                <a:gd name="connsiteY1" fmla="*/ 1118513 h 5770597"/>
                <a:gd name="connsiteX2" fmla="*/ 8191500 w 8191500"/>
                <a:gd name="connsiteY2" fmla="*/ 1227339 h 5770597"/>
                <a:gd name="connsiteX3" fmla="*/ 8191500 w 8191500"/>
                <a:gd name="connsiteY3" fmla="*/ 5770597 h 5770597"/>
                <a:gd name="connsiteX4" fmla="*/ 79523 w 8191500"/>
                <a:gd name="connsiteY4" fmla="*/ 5770597 h 5770597"/>
                <a:gd name="connsiteX5" fmla="*/ 56799 w 8191500"/>
                <a:gd name="connsiteY5" fmla="*/ 5644158 h 5770597"/>
                <a:gd name="connsiteX6" fmla="*/ 0 w 8191500"/>
                <a:gd name="connsiteY6" fmla="*/ 4898209 h 5770597"/>
                <a:gd name="connsiteX7" fmla="*/ 4929467 w 8191500"/>
                <a:gd name="connsiteY7" fmla="*/ 0 h 577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91500" h="5770597">
                  <a:moveTo>
                    <a:pt x="4929467" y="0"/>
                  </a:moveTo>
                  <a:cubicBezTo>
                    <a:pt x="6120547" y="0"/>
                    <a:pt x="7212963" y="419755"/>
                    <a:pt x="8065066" y="1118513"/>
                  </a:cubicBezTo>
                  <a:lnTo>
                    <a:pt x="8191500" y="1227339"/>
                  </a:lnTo>
                  <a:lnTo>
                    <a:pt x="8191500" y="5770597"/>
                  </a:lnTo>
                  <a:lnTo>
                    <a:pt x="79523" y="5770597"/>
                  </a:lnTo>
                  <a:lnTo>
                    <a:pt x="56799" y="5644158"/>
                  </a:lnTo>
                  <a:cubicBezTo>
                    <a:pt x="19398" y="5400934"/>
                    <a:pt x="0" y="5151822"/>
                    <a:pt x="0" y="4898209"/>
                  </a:cubicBezTo>
                  <a:cubicBezTo>
                    <a:pt x="0" y="2193003"/>
                    <a:pt x="2206998" y="0"/>
                    <a:pt x="4929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B6B51B3-AA6C-9C5E-7032-5AEA05D459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06241" y="183933"/>
              <a:ext cx="0" cy="1597708"/>
            </a:xfrm>
            <a:prstGeom prst="line">
              <a:avLst/>
            </a:prstGeom>
            <a:ln w="127000" cap="rnd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: Shape 13">
              <a:extLst>
                <a:ext uri="{FF2B5EF4-FFF2-40B4-BE49-F238E27FC236}">
                  <a16:creationId xmlns:a16="http://schemas.microsoft.com/office/drawing/2014/main" id="{4F28561D-5B3C-F08A-F7B5-48E6B74EAEBD}"/>
                </a:ext>
              </a:extLst>
            </p:cNvPr>
            <p:cNvSpPr/>
            <p:nvPr userDrawn="1"/>
          </p:nvSpPr>
          <p:spPr>
            <a:xfrm>
              <a:off x="5292348" y="1"/>
              <a:ext cx="2279742" cy="1267785"/>
            </a:xfrm>
            <a:custGeom>
              <a:avLst/>
              <a:gdLst>
                <a:gd name="connsiteX0" fmla="*/ 0 w 2279742"/>
                <a:gd name="connsiteY0" fmla="*/ 0 h 1267785"/>
                <a:gd name="connsiteX1" fmla="*/ 138700 w 2279742"/>
                <a:gd name="connsiteY1" fmla="*/ 0 h 1267785"/>
                <a:gd name="connsiteX2" fmla="*/ 138700 w 2279742"/>
                <a:gd name="connsiteY2" fmla="*/ 1078193 h 1267785"/>
                <a:gd name="connsiteX3" fmla="*/ 2002733 w 2279742"/>
                <a:gd name="connsiteY3" fmla="*/ 0 h 1267785"/>
                <a:gd name="connsiteX4" fmla="*/ 2279742 w 2279742"/>
                <a:gd name="connsiteY4" fmla="*/ 0 h 1267785"/>
                <a:gd name="connsiteX5" fmla="*/ 104026 w 2279742"/>
                <a:gd name="connsiteY5" fmla="*/ 1258503 h 1267785"/>
                <a:gd name="connsiteX6" fmla="*/ 69351 w 2279742"/>
                <a:gd name="connsiteY6" fmla="*/ 1267785 h 1267785"/>
                <a:gd name="connsiteX7" fmla="*/ 0 w 2279742"/>
                <a:gd name="connsiteY7" fmla="*/ 1198436 h 126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79742" h="1267785">
                  <a:moveTo>
                    <a:pt x="0" y="0"/>
                  </a:moveTo>
                  <a:lnTo>
                    <a:pt x="138700" y="0"/>
                  </a:lnTo>
                  <a:lnTo>
                    <a:pt x="138700" y="1078193"/>
                  </a:lnTo>
                  <a:lnTo>
                    <a:pt x="2002733" y="0"/>
                  </a:lnTo>
                  <a:lnTo>
                    <a:pt x="2279742" y="0"/>
                  </a:lnTo>
                  <a:lnTo>
                    <a:pt x="104026" y="1258503"/>
                  </a:lnTo>
                  <a:cubicBezTo>
                    <a:pt x="93484" y="1264595"/>
                    <a:pt x="81523" y="1267796"/>
                    <a:pt x="69351" y="1267785"/>
                  </a:cubicBezTo>
                  <a:cubicBezTo>
                    <a:pt x="31049" y="1267785"/>
                    <a:pt x="0" y="1236737"/>
                    <a:pt x="0" y="119843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15">
              <a:extLst>
                <a:ext uri="{FF2B5EF4-FFF2-40B4-BE49-F238E27FC236}">
                  <a16:creationId xmlns:a16="http://schemas.microsoft.com/office/drawing/2014/main" id="{7BD7FF70-44B7-E753-26CD-E228B56C2517}"/>
                </a:ext>
              </a:extLst>
            </p:cNvPr>
            <p:cNvSpPr/>
            <p:nvPr userDrawn="1"/>
          </p:nvSpPr>
          <p:spPr>
            <a:xfrm>
              <a:off x="10208695" y="1"/>
              <a:ext cx="1135066" cy="477997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F9EE857-93B9-ACF6-2AB4-2A29C4B94776}"/>
                </a:ext>
              </a:extLst>
            </p:cNvPr>
            <p:cNvSpPr/>
            <p:nvPr userDrawn="1"/>
          </p:nvSpPr>
          <p:spPr>
            <a:xfrm>
              <a:off x="1569044" y="514898"/>
              <a:ext cx="2393351" cy="232842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9">
              <a:extLst>
                <a:ext uri="{FF2B5EF4-FFF2-40B4-BE49-F238E27FC236}">
                  <a16:creationId xmlns:a16="http://schemas.microsoft.com/office/drawing/2014/main" id="{75030D84-5EEB-A095-3D43-0ED22BDB8406}"/>
                </a:ext>
              </a:extLst>
            </p:cNvPr>
            <p:cNvSpPr/>
            <p:nvPr userDrawn="1"/>
          </p:nvSpPr>
          <p:spPr>
            <a:xfrm flipH="1">
              <a:off x="0" y="2949740"/>
              <a:ext cx="1186451" cy="1771650"/>
            </a:xfrm>
            <a:custGeom>
              <a:avLst/>
              <a:gdLst>
                <a:gd name="connsiteX0" fmla="*/ 61913 w 1186451"/>
                <a:gd name="connsiteY0" fmla="*/ 0 h 1771650"/>
                <a:gd name="connsiteX1" fmla="*/ 1186451 w 1186451"/>
                <a:gd name="connsiteY1" fmla="*/ 0 h 1771650"/>
                <a:gd name="connsiteX2" fmla="*/ 1186451 w 1186451"/>
                <a:gd name="connsiteY2" fmla="*/ 123825 h 1771650"/>
                <a:gd name="connsiteX3" fmla="*/ 123825 w 1186451"/>
                <a:gd name="connsiteY3" fmla="*/ 123825 h 1771650"/>
                <a:gd name="connsiteX4" fmla="*/ 123825 w 1186451"/>
                <a:gd name="connsiteY4" fmla="*/ 1647825 h 1771650"/>
                <a:gd name="connsiteX5" fmla="*/ 1186451 w 1186451"/>
                <a:gd name="connsiteY5" fmla="*/ 1647825 h 1771650"/>
                <a:gd name="connsiteX6" fmla="*/ 1186451 w 1186451"/>
                <a:gd name="connsiteY6" fmla="*/ 1771650 h 1771650"/>
                <a:gd name="connsiteX7" fmla="*/ 61913 w 1186451"/>
                <a:gd name="connsiteY7" fmla="*/ 1771650 h 1771650"/>
                <a:gd name="connsiteX8" fmla="*/ 0 w 1186451"/>
                <a:gd name="connsiteY8" fmla="*/ 1709738 h 1771650"/>
                <a:gd name="connsiteX9" fmla="*/ 0 w 1186451"/>
                <a:gd name="connsiteY9" fmla="*/ 61913 h 1771650"/>
                <a:gd name="connsiteX10" fmla="*/ 61913 w 1186451"/>
                <a:gd name="connsiteY10" fmla="*/ 0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6451" h="1771650">
                  <a:moveTo>
                    <a:pt x="61913" y="0"/>
                  </a:moveTo>
                  <a:lnTo>
                    <a:pt x="1186451" y="0"/>
                  </a:lnTo>
                  <a:lnTo>
                    <a:pt x="1186451" y="123825"/>
                  </a:lnTo>
                  <a:lnTo>
                    <a:pt x="123825" y="123825"/>
                  </a:lnTo>
                  <a:lnTo>
                    <a:pt x="123825" y="1647825"/>
                  </a:lnTo>
                  <a:lnTo>
                    <a:pt x="1186451" y="1647825"/>
                  </a:lnTo>
                  <a:lnTo>
                    <a:pt x="1186451" y="1771650"/>
                  </a:lnTo>
                  <a:lnTo>
                    <a:pt x="61913" y="1771650"/>
                  </a:lnTo>
                  <a:cubicBezTo>
                    <a:pt x="27719" y="1771650"/>
                    <a:pt x="0" y="1743932"/>
                    <a:pt x="0" y="1709738"/>
                  </a:cubicBezTo>
                  <a:lnTo>
                    <a:pt x="0" y="61913"/>
                  </a:lnTo>
                  <a:cubicBezTo>
                    <a:pt x="0" y="27719"/>
                    <a:pt x="27719" y="0"/>
                    <a:pt x="6191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26E6DE3E-6851-19AD-2E60-22F006238173}"/>
                </a:ext>
              </a:extLst>
            </p:cNvPr>
            <p:cNvSpPr/>
            <p:nvPr userDrawn="1"/>
          </p:nvSpPr>
          <p:spPr>
            <a:xfrm rot="16200000">
              <a:off x="1539683" y="4203427"/>
              <a:ext cx="4083433" cy="4083433"/>
            </a:xfrm>
            <a:prstGeom prst="arc">
              <a:avLst/>
            </a:prstGeom>
            <a:ln w="127000" cap="rnd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2E8C189B-2E00-67DA-E342-3440F5EBB4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84475" y="2949739"/>
            <a:ext cx="6261291" cy="2396686"/>
          </a:xfrm>
        </p:spPr>
        <p:txBody>
          <a:bodyPr anchor="b" anchorCtr="0">
            <a:noAutofit/>
          </a:bodyPr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24675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21BD3DB-6F51-C1AE-FF0E-D0BDCB55F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3537" y="2"/>
            <a:ext cx="11220225" cy="6857998"/>
            <a:chOff x="123536" y="2"/>
            <a:chExt cx="11220225" cy="6857998"/>
          </a:xfrm>
        </p:grpSpPr>
        <p:sp>
          <p:nvSpPr>
            <p:cNvPr id="12" name="Freeform: Shape 7">
              <a:extLst>
                <a:ext uri="{FF2B5EF4-FFF2-40B4-BE49-F238E27FC236}">
                  <a16:creationId xmlns:a16="http://schemas.microsoft.com/office/drawing/2014/main" id="{59903C17-0733-BE0C-7392-283FEC2E98B0}"/>
                </a:ext>
              </a:extLst>
            </p:cNvPr>
            <p:cNvSpPr/>
            <p:nvPr/>
          </p:nvSpPr>
          <p:spPr>
            <a:xfrm flipH="1">
              <a:off x="123536" y="5717905"/>
              <a:ext cx="1771609" cy="1140095"/>
            </a:xfrm>
            <a:custGeom>
              <a:avLst/>
              <a:gdLst>
                <a:gd name="connsiteX0" fmla="*/ 1561721 w 1771609"/>
                <a:gd name="connsiteY0" fmla="*/ 763041 h 1140095"/>
                <a:gd name="connsiteX1" fmla="*/ 1623024 w 1771609"/>
                <a:gd name="connsiteY1" fmla="*/ 792810 h 1140095"/>
                <a:gd name="connsiteX2" fmla="*/ 1711735 w 1771609"/>
                <a:gd name="connsiteY2" fmla="*/ 970132 h 1140095"/>
                <a:gd name="connsiteX3" fmla="*/ 1771609 w 1771609"/>
                <a:gd name="connsiteY3" fmla="*/ 1140095 h 1140095"/>
                <a:gd name="connsiteX4" fmla="*/ 1637225 w 1771609"/>
                <a:gd name="connsiteY4" fmla="*/ 1140095 h 1140095"/>
                <a:gd name="connsiteX5" fmla="*/ 1594820 w 1771609"/>
                <a:gd name="connsiteY5" fmla="*/ 1019711 h 1140095"/>
                <a:gd name="connsiteX6" fmla="*/ 1513200 w 1771609"/>
                <a:gd name="connsiteY6" fmla="*/ 856627 h 1140095"/>
                <a:gd name="connsiteX7" fmla="*/ 1538499 w 1771609"/>
                <a:gd name="connsiteY7" fmla="*/ 770415 h 1140095"/>
                <a:gd name="connsiteX8" fmla="*/ 1561721 w 1771609"/>
                <a:gd name="connsiteY8" fmla="*/ 763041 h 1140095"/>
                <a:gd name="connsiteX9" fmla="*/ 933455 w 1771609"/>
                <a:gd name="connsiteY9" fmla="*/ 161309 h 1140095"/>
                <a:gd name="connsiteX10" fmla="*/ 957797 w 1771609"/>
                <a:gd name="connsiteY10" fmla="*/ 167970 h 1140095"/>
                <a:gd name="connsiteX11" fmla="*/ 1286982 w 1771609"/>
                <a:gd name="connsiteY11" fmla="*/ 387616 h 1140095"/>
                <a:gd name="connsiteX12" fmla="*/ 1293725 w 1771609"/>
                <a:gd name="connsiteY12" fmla="*/ 477075 h 1140095"/>
                <a:gd name="connsiteX13" fmla="*/ 1245453 w 1771609"/>
                <a:gd name="connsiteY13" fmla="*/ 499154 h 1140095"/>
                <a:gd name="connsiteX14" fmla="*/ 1245167 w 1771609"/>
                <a:gd name="connsiteY14" fmla="*/ 499154 h 1140095"/>
                <a:gd name="connsiteX15" fmla="*/ 1203638 w 1771609"/>
                <a:gd name="connsiteY15" fmla="*/ 484104 h 1140095"/>
                <a:gd name="connsiteX16" fmla="*/ 900647 w 1771609"/>
                <a:gd name="connsiteY16" fmla="*/ 281508 h 1140095"/>
                <a:gd name="connsiteX17" fmla="*/ 872454 w 1771609"/>
                <a:gd name="connsiteY17" fmla="*/ 196164 h 1140095"/>
                <a:gd name="connsiteX18" fmla="*/ 933455 w 1771609"/>
                <a:gd name="connsiteY18" fmla="*/ 161309 h 1140095"/>
                <a:gd name="connsiteX19" fmla="*/ 256260 w 1771609"/>
                <a:gd name="connsiteY19" fmla="*/ 29 h 1140095"/>
                <a:gd name="connsiteX20" fmla="*/ 454020 w 1771609"/>
                <a:gd name="connsiteY20" fmla="*/ 13474 h 1140095"/>
                <a:gd name="connsiteX21" fmla="*/ 509236 w 1771609"/>
                <a:gd name="connsiteY21" fmla="*/ 84182 h 1140095"/>
                <a:gd name="connsiteX22" fmla="*/ 445829 w 1771609"/>
                <a:gd name="connsiteY22" fmla="*/ 139871 h 1140095"/>
                <a:gd name="connsiteX23" fmla="*/ 437447 w 1771609"/>
                <a:gd name="connsiteY23" fmla="*/ 139395 h 1140095"/>
                <a:gd name="connsiteX24" fmla="*/ 73211 w 1771609"/>
                <a:gd name="connsiteY24" fmla="*/ 137204 h 1140095"/>
                <a:gd name="connsiteX25" fmla="*/ 749 w 1771609"/>
                <a:gd name="connsiteY25" fmla="*/ 84082 h 1140095"/>
                <a:gd name="connsiteX26" fmla="*/ 53871 w 1771609"/>
                <a:gd name="connsiteY26" fmla="*/ 11621 h 1140095"/>
                <a:gd name="connsiteX27" fmla="*/ 58352 w 1771609"/>
                <a:gd name="connsiteY27" fmla="*/ 11093 h 1140095"/>
                <a:gd name="connsiteX28" fmla="*/ 256260 w 1771609"/>
                <a:gd name="connsiteY28" fmla="*/ 29 h 11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71609" h="1140095">
                  <a:moveTo>
                    <a:pt x="1561721" y="763041"/>
                  </a:moveTo>
                  <a:cubicBezTo>
                    <a:pt x="1585506" y="760324"/>
                    <a:pt x="1609722" y="771249"/>
                    <a:pt x="1623024" y="792810"/>
                  </a:cubicBezTo>
                  <a:cubicBezTo>
                    <a:pt x="1656300" y="850065"/>
                    <a:pt x="1685920" y="909291"/>
                    <a:pt x="1711735" y="970132"/>
                  </a:cubicBezTo>
                  <a:lnTo>
                    <a:pt x="1771609" y="1140095"/>
                  </a:lnTo>
                  <a:lnTo>
                    <a:pt x="1637225" y="1140095"/>
                  </a:lnTo>
                  <a:lnTo>
                    <a:pt x="1594820" y="1019711"/>
                  </a:lnTo>
                  <a:cubicBezTo>
                    <a:pt x="1571072" y="963753"/>
                    <a:pt x="1543818" y="909282"/>
                    <a:pt x="1513200" y="856627"/>
                  </a:cubicBezTo>
                  <a:cubicBezTo>
                    <a:pt x="1496379" y="825834"/>
                    <a:pt x="1507704" y="787236"/>
                    <a:pt x="1538499" y="770415"/>
                  </a:cubicBezTo>
                  <a:cubicBezTo>
                    <a:pt x="1545912" y="766367"/>
                    <a:pt x="1553792" y="763946"/>
                    <a:pt x="1561721" y="763041"/>
                  </a:cubicBezTo>
                  <a:close/>
                  <a:moveTo>
                    <a:pt x="933455" y="161309"/>
                  </a:moveTo>
                  <a:cubicBezTo>
                    <a:pt x="941693" y="161855"/>
                    <a:pt x="949959" y="164025"/>
                    <a:pt x="957797" y="167970"/>
                  </a:cubicBezTo>
                  <a:cubicBezTo>
                    <a:pt x="1076184" y="227289"/>
                    <a:pt x="1186759" y="301068"/>
                    <a:pt x="1286982" y="387616"/>
                  </a:cubicBezTo>
                  <a:cubicBezTo>
                    <a:pt x="1313547" y="410457"/>
                    <a:pt x="1316566" y="450510"/>
                    <a:pt x="1293725" y="477075"/>
                  </a:cubicBezTo>
                  <a:cubicBezTo>
                    <a:pt x="1281638" y="491137"/>
                    <a:pt x="1263998" y="499204"/>
                    <a:pt x="1245453" y="499154"/>
                  </a:cubicBezTo>
                  <a:lnTo>
                    <a:pt x="1245167" y="499154"/>
                  </a:lnTo>
                  <a:cubicBezTo>
                    <a:pt x="1229965" y="499301"/>
                    <a:pt x="1215220" y="493956"/>
                    <a:pt x="1203638" y="484104"/>
                  </a:cubicBezTo>
                  <a:cubicBezTo>
                    <a:pt x="1111407" y="404300"/>
                    <a:pt x="1009633" y="336248"/>
                    <a:pt x="900647" y="281508"/>
                  </a:cubicBezTo>
                  <a:cubicBezTo>
                    <a:pt x="869295" y="265726"/>
                    <a:pt x="856672" y="227516"/>
                    <a:pt x="872454" y="196164"/>
                  </a:cubicBezTo>
                  <a:cubicBezTo>
                    <a:pt x="884290" y="172650"/>
                    <a:pt x="908742" y="159670"/>
                    <a:pt x="933455" y="161309"/>
                  </a:cubicBezTo>
                  <a:close/>
                  <a:moveTo>
                    <a:pt x="256260" y="29"/>
                  </a:moveTo>
                  <a:cubicBezTo>
                    <a:pt x="322331" y="427"/>
                    <a:pt x="388378" y="4909"/>
                    <a:pt x="454020" y="13474"/>
                  </a:cubicBezTo>
                  <a:cubicBezTo>
                    <a:pt x="488793" y="17752"/>
                    <a:pt x="513514" y="49409"/>
                    <a:pt x="509236" y="84182"/>
                  </a:cubicBezTo>
                  <a:cubicBezTo>
                    <a:pt x="505303" y="116151"/>
                    <a:pt x="478038" y="140098"/>
                    <a:pt x="445829" y="139871"/>
                  </a:cubicBezTo>
                  <a:cubicBezTo>
                    <a:pt x="443027" y="139899"/>
                    <a:pt x="440227" y="139740"/>
                    <a:pt x="437447" y="139395"/>
                  </a:cubicBezTo>
                  <a:cubicBezTo>
                    <a:pt x="316592" y="123615"/>
                    <a:pt x="194247" y="122878"/>
                    <a:pt x="73211" y="137204"/>
                  </a:cubicBezTo>
                  <a:cubicBezTo>
                    <a:pt x="38532" y="142545"/>
                    <a:pt x="6090" y="118762"/>
                    <a:pt x="749" y="84082"/>
                  </a:cubicBezTo>
                  <a:cubicBezTo>
                    <a:pt x="-4591" y="49403"/>
                    <a:pt x="19192" y="16961"/>
                    <a:pt x="53871" y="11621"/>
                  </a:cubicBezTo>
                  <a:cubicBezTo>
                    <a:pt x="55358" y="11392"/>
                    <a:pt x="56852" y="11216"/>
                    <a:pt x="58352" y="11093"/>
                  </a:cubicBezTo>
                  <a:cubicBezTo>
                    <a:pt x="124093" y="3319"/>
                    <a:pt x="190189" y="-369"/>
                    <a:pt x="256260" y="29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">
              <a:extLst>
                <a:ext uri="{FF2B5EF4-FFF2-40B4-BE49-F238E27FC236}">
                  <a16:creationId xmlns:a16="http://schemas.microsoft.com/office/drawing/2014/main" id="{898A3450-9C87-13ED-79CC-F4F65D14FF72}"/>
                </a:ext>
              </a:extLst>
            </p:cNvPr>
            <p:cNvSpPr/>
            <p:nvPr userDrawn="1"/>
          </p:nvSpPr>
          <p:spPr>
            <a:xfrm>
              <a:off x="10494433" y="2"/>
              <a:ext cx="849328" cy="357668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1" y="1825625"/>
            <a:ext cx="2882463" cy="4297678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7429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5430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4pPr>
            <a:lvl5pPr marL="20002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423FEB60-8FB5-7F10-EDD7-8AB4B3139EF6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038601" y="1825625"/>
            <a:ext cx="7315199" cy="429768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8/13/2025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15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9FE4C84-13A1-72EA-6541-7C8FDDEA7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1563" y="5800859"/>
            <a:ext cx="692016" cy="692016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0468883-4E51-D3BD-E1C6-601ED9B6E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1438747" flipV="1">
            <a:off x="7967026" y="2530997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111AEF3F-9A86-45CE-4817-E3E6863DC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1764790" y="390570"/>
            <a:ext cx="437721" cy="797078"/>
          </a:xfrm>
          <a:custGeom>
            <a:avLst/>
            <a:gdLst>
              <a:gd name="connsiteX0" fmla="*/ 28069 w 437721"/>
              <a:gd name="connsiteY0" fmla="*/ 0 h 797078"/>
              <a:gd name="connsiteX1" fmla="*/ 437721 w 437721"/>
              <a:gd name="connsiteY1" fmla="*/ 398539 h 797078"/>
              <a:gd name="connsiteX2" fmla="*/ 28069 w 437721"/>
              <a:gd name="connsiteY2" fmla="*/ 797078 h 797078"/>
              <a:gd name="connsiteX3" fmla="*/ 0 w 437721"/>
              <a:gd name="connsiteY3" fmla="*/ 794325 h 797078"/>
              <a:gd name="connsiteX4" fmla="*/ 0 w 437721"/>
              <a:gd name="connsiteY4" fmla="*/ 2753 h 797078"/>
              <a:gd name="connsiteX5" fmla="*/ 28069 w 437721"/>
              <a:gd name="connsiteY5" fmla="*/ 0 h 797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7721" h="797078">
                <a:moveTo>
                  <a:pt x="28069" y="0"/>
                </a:moveTo>
                <a:cubicBezTo>
                  <a:pt x="254314" y="0"/>
                  <a:pt x="437721" y="178432"/>
                  <a:pt x="437721" y="398539"/>
                </a:cubicBezTo>
                <a:cubicBezTo>
                  <a:pt x="437721" y="618646"/>
                  <a:pt x="254314" y="797078"/>
                  <a:pt x="28069" y="797078"/>
                </a:cubicBezTo>
                <a:lnTo>
                  <a:pt x="0" y="794325"/>
                </a:lnTo>
                <a:lnTo>
                  <a:pt x="0" y="2753"/>
                </a:lnTo>
                <a:lnTo>
                  <a:pt x="2806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5A792C8-BB21-CDAF-668C-C1EFF45540C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38200" y="1825625"/>
            <a:ext cx="6934200" cy="4297680"/>
          </a:xfrm>
          <a:noFill/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>
              <a:spcBef>
                <a:spcPts val="500"/>
              </a:spcBef>
              <a:spcAft>
                <a:spcPts val="800"/>
              </a:spcAft>
              <a:buClr>
                <a:schemeClr val="accent2"/>
              </a:buClr>
              <a:defRPr sz="1800"/>
            </a:lvl2pPr>
            <a:lvl3pPr>
              <a:spcBef>
                <a:spcPts val="1000"/>
              </a:spcBef>
              <a:buClr>
                <a:schemeClr val="accent2"/>
              </a:buClr>
              <a:defRPr sz="1800"/>
            </a:lvl3pPr>
            <a:lvl4pPr>
              <a:spcBef>
                <a:spcPts val="1000"/>
              </a:spcBef>
              <a:buClr>
                <a:schemeClr val="accent2"/>
              </a:buClr>
              <a:defRPr sz="1800"/>
            </a:lvl4pPr>
            <a:lvl5pPr>
              <a:spcBef>
                <a:spcPts val="1000"/>
              </a:spcBef>
              <a:buClr>
                <a:schemeClr val="accent2"/>
              </a:buClr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sz="1800" dirty="0">
              <a:latin typeface="Avenir Next LT Pro" panose="020B0504020202020204" pitchFamily="34" charset="77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FB03A-367B-9ADA-8071-E22871EC115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903029" y="1825625"/>
            <a:ext cx="3450771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7429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5430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4pPr>
            <a:lvl5pPr marL="20002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8/13/2025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3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8/13/2025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0CEAFE70-86D3-8690-31CA-F9A1FBA494D0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199" y="1825625"/>
            <a:ext cx="10515600" cy="429768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099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7B7232D-F1A6-B6C3-3BBF-E834CC7CD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2"/>
            <a:ext cx="5930139" cy="6858001"/>
            <a:chOff x="0" y="-1"/>
            <a:chExt cx="5930138" cy="685800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D306340-6BFD-FE3D-535B-B59C1C44EDDA}"/>
                </a:ext>
              </a:extLst>
            </p:cNvPr>
            <p:cNvSpPr/>
            <p:nvPr userDrawn="1"/>
          </p:nvSpPr>
          <p:spPr>
            <a:xfrm>
              <a:off x="383877" y="778462"/>
              <a:ext cx="5315035" cy="53150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11">
              <a:extLst>
                <a:ext uri="{FF2B5EF4-FFF2-40B4-BE49-F238E27FC236}">
                  <a16:creationId xmlns:a16="http://schemas.microsoft.com/office/drawing/2014/main" id="{338E6C4B-ABF3-8B7E-8DCF-A93F69C712B1}"/>
                </a:ext>
              </a:extLst>
            </p:cNvPr>
            <p:cNvSpPr/>
            <p:nvPr userDrawn="1"/>
          </p:nvSpPr>
          <p:spPr>
            <a:xfrm flipH="1">
              <a:off x="530529" y="0"/>
              <a:ext cx="1155142" cy="591009"/>
            </a:xfrm>
            <a:custGeom>
              <a:avLst/>
              <a:gdLst>
                <a:gd name="connsiteX0" fmla="*/ 1355 w 1155142"/>
                <a:gd name="connsiteY0" fmla="*/ 0 h 591009"/>
                <a:gd name="connsiteX1" fmla="*/ 1153787 w 1155142"/>
                <a:gd name="connsiteY1" fmla="*/ 0 h 591009"/>
                <a:gd name="connsiteX2" fmla="*/ 1155142 w 1155142"/>
                <a:gd name="connsiteY2" fmla="*/ 13438 h 591009"/>
                <a:gd name="connsiteX3" fmla="*/ 577571 w 1155142"/>
                <a:gd name="connsiteY3" fmla="*/ 591009 h 591009"/>
                <a:gd name="connsiteX4" fmla="*/ 0 w 1155142"/>
                <a:gd name="connsiteY4" fmla="*/ 13438 h 59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142" h="591009">
                  <a:moveTo>
                    <a:pt x="1355" y="0"/>
                  </a:moveTo>
                  <a:lnTo>
                    <a:pt x="1153787" y="0"/>
                  </a:lnTo>
                  <a:lnTo>
                    <a:pt x="1155142" y="13438"/>
                  </a:lnTo>
                  <a:cubicBezTo>
                    <a:pt x="1155142" y="332422"/>
                    <a:pt x="896555" y="591009"/>
                    <a:pt x="577571" y="591009"/>
                  </a:cubicBezTo>
                  <a:cubicBezTo>
                    <a:pt x="258587" y="591009"/>
                    <a:pt x="0" y="332422"/>
                    <a:pt x="0" y="134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13">
              <a:extLst>
                <a:ext uri="{FF2B5EF4-FFF2-40B4-BE49-F238E27FC236}">
                  <a16:creationId xmlns:a16="http://schemas.microsoft.com/office/drawing/2014/main" id="{6F90F99F-B12A-E8F9-5A86-D76B201D6308}"/>
                </a:ext>
              </a:extLst>
            </p:cNvPr>
            <p:cNvSpPr/>
            <p:nvPr userDrawn="1"/>
          </p:nvSpPr>
          <p:spPr>
            <a:xfrm flipH="1">
              <a:off x="3961511" y="-1"/>
              <a:ext cx="1737401" cy="959536"/>
            </a:xfrm>
            <a:custGeom>
              <a:avLst/>
              <a:gdLst>
                <a:gd name="connsiteX0" fmla="*/ 0 w 1737401"/>
                <a:gd name="connsiteY0" fmla="*/ 0 h 959536"/>
                <a:gd name="connsiteX1" fmla="*/ 123825 w 1737401"/>
                <a:gd name="connsiteY1" fmla="*/ 0 h 959536"/>
                <a:gd name="connsiteX2" fmla="*/ 123825 w 1737401"/>
                <a:gd name="connsiteY2" fmla="*/ 790277 h 959536"/>
                <a:gd name="connsiteX3" fmla="*/ 1490095 w 1737401"/>
                <a:gd name="connsiteY3" fmla="*/ 0 h 959536"/>
                <a:gd name="connsiteX4" fmla="*/ 1737401 w 1737401"/>
                <a:gd name="connsiteY4" fmla="*/ 0 h 959536"/>
                <a:gd name="connsiteX5" fmla="*/ 92869 w 1737401"/>
                <a:gd name="connsiteY5" fmla="*/ 951249 h 959536"/>
                <a:gd name="connsiteX6" fmla="*/ 61913 w 1737401"/>
                <a:gd name="connsiteY6" fmla="*/ 959536 h 959536"/>
                <a:gd name="connsiteX7" fmla="*/ 0 w 1737401"/>
                <a:gd name="connsiteY7" fmla="*/ 897624 h 95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401" h="959536">
                  <a:moveTo>
                    <a:pt x="0" y="0"/>
                  </a:moveTo>
                  <a:lnTo>
                    <a:pt x="123825" y="0"/>
                  </a:lnTo>
                  <a:lnTo>
                    <a:pt x="123825" y="790277"/>
                  </a:lnTo>
                  <a:lnTo>
                    <a:pt x="1490095" y="0"/>
                  </a:lnTo>
                  <a:lnTo>
                    <a:pt x="1737401" y="0"/>
                  </a:lnTo>
                  <a:lnTo>
                    <a:pt x="92869" y="951249"/>
                  </a:lnTo>
                  <a:cubicBezTo>
                    <a:pt x="83458" y="956688"/>
                    <a:pt x="72780" y="959546"/>
                    <a:pt x="61913" y="959536"/>
                  </a:cubicBezTo>
                  <a:cubicBezTo>
                    <a:pt x="27719" y="959536"/>
                    <a:pt x="0" y="931818"/>
                    <a:pt x="0" y="89762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5">
              <a:extLst>
                <a:ext uri="{FF2B5EF4-FFF2-40B4-BE49-F238E27FC236}">
                  <a16:creationId xmlns:a16="http://schemas.microsoft.com/office/drawing/2014/main" id="{BFA99EFE-81BC-95EA-FA61-B7199AD98A74}"/>
                </a:ext>
              </a:extLst>
            </p:cNvPr>
            <p:cNvSpPr/>
            <p:nvPr userDrawn="1"/>
          </p:nvSpPr>
          <p:spPr>
            <a:xfrm flipH="1">
              <a:off x="0" y="2936831"/>
              <a:ext cx="159741" cy="552996"/>
            </a:xfrm>
            <a:custGeom>
              <a:avLst/>
              <a:gdLst>
                <a:gd name="connsiteX0" fmla="*/ 159741 w 159741"/>
                <a:gd name="connsiteY0" fmla="*/ 0 h 552996"/>
                <a:gd name="connsiteX1" fmla="*/ 159741 w 159741"/>
                <a:gd name="connsiteY1" fmla="*/ 552996 h 552996"/>
                <a:gd name="connsiteX2" fmla="*/ 141849 w 159741"/>
                <a:gd name="connsiteY2" fmla="*/ 543285 h 552996"/>
                <a:gd name="connsiteX3" fmla="*/ 0 w 159741"/>
                <a:gd name="connsiteY3" fmla="*/ 276498 h 552996"/>
                <a:gd name="connsiteX4" fmla="*/ 141849 w 159741"/>
                <a:gd name="connsiteY4" fmla="*/ 9711 h 552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741" h="552996">
                  <a:moveTo>
                    <a:pt x="159741" y="0"/>
                  </a:moveTo>
                  <a:lnTo>
                    <a:pt x="159741" y="552996"/>
                  </a:lnTo>
                  <a:lnTo>
                    <a:pt x="141849" y="543285"/>
                  </a:lnTo>
                  <a:cubicBezTo>
                    <a:pt x="56268" y="485467"/>
                    <a:pt x="0" y="387554"/>
                    <a:pt x="0" y="276498"/>
                  </a:cubicBezTo>
                  <a:cubicBezTo>
                    <a:pt x="0" y="165443"/>
                    <a:pt x="56268" y="67529"/>
                    <a:pt x="141849" y="9711"/>
                  </a:cubicBezTo>
                  <a:close/>
                </a:path>
              </a:pathLst>
            </a:custGeom>
            <a:solidFill>
              <a:schemeClr val="accent4"/>
            </a:solidFill>
            <a:ln w="127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7">
              <a:extLst>
                <a:ext uri="{FF2B5EF4-FFF2-40B4-BE49-F238E27FC236}">
                  <a16:creationId xmlns:a16="http://schemas.microsoft.com/office/drawing/2014/main" id="{DD9FC028-D877-28FE-C646-DBD85D932641}"/>
                </a:ext>
              </a:extLst>
            </p:cNvPr>
            <p:cNvSpPr/>
            <p:nvPr userDrawn="1"/>
          </p:nvSpPr>
          <p:spPr>
            <a:xfrm flipH="1">
              <a:off x="0" y="5835649"/>
              <a:ext cx="1548180" cy="1022351"/>
            </a:xfrm>
            <a:custGeom>
              <a:avLst/>
              <a:gdLst>
                <a:gd name="connsiteX0" fmla="*/ 61913 w 1548180"/>
                <a:gd name="connsiteY0" fmla="*/ 0 h 1022351"/>
                <a:gd name="connsiteX1" fmla="*/ 1548180 w 1548180"/>
                <a:gd name="connsiteY1" fmla="*/ 0 h 1022351"/>
                <a:gd name="connsiteX2" fmla="*/ 1548180 w 1548180"/>
                <a:gd name="connsiteY2" fmla="*/ 123825 h 1022351"/>
                <a:gd name="connsiteX3" fmla="*/ 123825 w 1548180"/>
                <a:gd name="connsiteY3" fmla="*/ 123825 h 1022351"/>
                <a:gd name="connsiteX4" fmla="*/ 123825 w 1548180"/>
                <a:gd name="connsiteY4" fmla="*/ 1022351 h 1022351"/>
                <a:gd name="connsiteX5" fmla="*/ 0 w 1548180"/>
                <a:gd name="connsiteY5" fmla="*/ 1022351 h 1022351"/>
                <a:gd name="connsiteX6" fmla="*/ 0 w 1548180"/>
                <a:gd name="connsiteY6" fmla="*/ 61913 h 1022351"/>
                <a:gd name="connsiteX7" fmla="*/ 61913 w 1548180"/>
                <a:gd name="connsiteY7" fmla="*/ 0 h 1022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8180" h="1022351">
                  <a:moveTo>
                    <a:pt x="61913" y="0"/>
                  </a:moveTo>
                  <a:lnTo>
                    <a:pt x="1548180" y="0"/>
                  </a:lnTo>
                  <a:lnTo>
                    <a:pt x="1548180" y="123825"/>
                  </a:lnTo>
                  <a:lnTo>
                    <a:pt x="123825" y="123825"/>
                  </a:lnTo>
                  <a:lnTo>
                    <a:pt x="123825" y="1022351"/>
                  </a:lnTo>
                  <a:lnTo>
                    <a:pt x="0" y="1022351"/>
                  </a:lnTo>
                  <a:lnTo>
                    <a:pt x="0" y="61913"/>
                  </a:lnTo>
                  <a:cubicBezTo>
                    <a:pt x="0" y="27719"/>
                    <a:pt x="27719" y="0"/>
                    <a:pt x="6191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21">
              <a:extLst>
                <a:ext uri="{FF2B5EF4-FFF2-40B4-BE49-F238E27FC236}">
                  <a16:creationId xmlns:a16="http://schemas.microsoft.com/office/drawing/2014/main" id="{AA0AFFE9-F0C2-BDA0-BF87-9977706AB6A8}"/>
                </a:ext>
              </a:extLst>
            </p:cNvPr>
            <p:cNvSpPr/>
            <p:nvPr userDrawn="1"/>
          </p:nvSpPr>
          <p:spPr>
            <a:xfrm flipH="1">
              <a:off x="4364198" y="6258755"/>
              <a:ext cx="1565940" cy="599245"/>
            </a:xfrm>
            <a:custGeom>
              <a:avLst/>
              <a:gdLst>
                <a:gd name="connsiteX0" fmla="*/ 782970 w 1565940"/>
                <a:gd name="connsiteY0" fmla="*/ 0 h 599245"/>
                <a:gd name="connsiteX1" fmla="*/ 1528042 w 1565940"/>
                <a:gd name="connsiteY1" fmla="*/ 480469 h 599245"/>
                <a:gd name="connsiteX2" fmla="*/ 1565940 w 1565940"/>
                <a:gd name="connsiteY2" fmla="*/ 599245 h 599245"/>
                <a:gd name="connsiteX3" fmla="*/ 0 w 1565940"/>
                <a:gd name="connsiteY3" fmla="*/ 599245 h 599245"/>
                <a:gd name="connsiteX4" fmla="*/ 37898 w 1565940"/>
                <a:gd name="connsiteY4" fmla="*/ 480469 h 599245"/>
                <a:gd name="connsiteX5" fmla="*/ 782970 w 1565940"/>
                <a:gd name="connsiteY5" fmla="*/ 0 h 5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5940" h="599245">
                  <a:moveTo>
                    <a:pt x="782970" y="0"/>
                  </a:moveTo>
                  <a:cubicBezTo>
                    <a:pt x="1117910" y="0"/>
                    <a:pt x="1405287" y="198118"/>
                    <a:pt x="1528042" y="480469"/>
                  </a:cubicBezTo>
                  <a:lnTo>
                    <a:pt x="1565940" y="599245"/>
                  </a:lnTo>
                  <a:lnTo>
                    <a:pt x="0" y="599245"/>
                  </a:lnTo>
                  <a:lnTo>
                    <a:pt x="37898" y="480469"/>
                  </a:lnTo>
                  <a:cubicBezTo>
                    <a:pt x="160653" y="198118"/>
                    <a:pt x="448030" y="0"/>
                    <a:pt x="782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77" y="764502"/>
            <a:ext cx="5315035" cy="5328996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05457" y="755173"/>
            <a:ext cx="4619937" cy="5315035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400"/>
            </a:lvl1pPr>
            <a:lvl2pPr marL="800100" indent="-3429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1145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8/13/2025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96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E96D25F-53A2-6217-84B4-7EB874F0B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89190" y="941150"/>
            <a:ext cx="11182431" cy="4797821"/>
            <a:chOff x="489189" y="941148"/>
            <a:chExt cx="11182430" cy="479782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50FA62D-C8AE-52B8-1712-6116756D1A83}"/>
                </a:ext>
              </a:extLst>
            </p:cNvPr>
            <p:cNvSpPr/>
            <p:nvPr userDrawn="1"/>
          </p:nvSpPr>
          <p:spPr>
            <a:xfrm>
              <a:off x="489189" y="1119031"/>
              <a:ext cx="4619938" cy="4619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1D2D6A01-57CF-3C0B-968C-E5A8FD352320}"/>
                </a:ext>
              </a:extLst>
            </p:cNvPr>
            <p:cNvSpPr/>
            <p:nvPr userDrawn="1"/>
          </p:nvSpPr>
          <p:spPr>
            <a:xfrm rot="19809111">
              <a:off x="8683720" y="941148"/>
              <a:ext cx="2987899" cy="2987899"/>
            </a:xfrm>
            <a:prstGeom prst="arc">
              <a:avLst>
                <a:gd name="adj1" fmla="val 15817365"/>
                <a:gd name="adj2" fmla="val 1781380"/>
              </a:avLst>
            </a:prstGeom>
            <a:ln w="127000" cap="rnd">
              <a:solidFill>
                <a:schemeClr val="accent4"/>
              </a:solidFill>
              <a:prstDash val="dash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10BEFAA-C349-7DB1-1827-0FA48A430AD8}"/>
                </a:ext>
              </a:extLst>
            </p:cNvPr>
            <p:cNvSpPr/>
            <p:nvPr userDrawn="1"/>
          </p:nvSpPr>
          <p:spPr>
            <a:xfrm>
              <a:off x="910048" y="4780992"/>
              <a:ext cx="546100" cy="546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957" y="1119031"/>
            <a:ext cx="4384736" cy="4619938"/>
          </a:xfrm>
        </p:spPr>
        <p:txBody>
          <a:bodyPr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01709" y="554942"/>
            <a:ext cx="5552091" cy="5768220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400"/>
            </a:lvl1pPr>
            <a:lvl2pPr marL="800100" indent="-3429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1145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4388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EF93C3C-09E9-6CD0-EF4B-6DE09539EE7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011782 w 12192000"/>
              <a:gd name="connsiteY0" fmla="*/ 4817511 h 6858000"/>
              <a:gd name="connsiteX1" fmla="*/ 8937059 w 12192000"/>
              <a:gd name="connsiteY1" fmla="*/ 4972626 h 6858000"/>
              <a:gd name="connsiteX2" fmla="*/ 8588084 w 12192000"/>
              <a:gd name="connsiteY2" fmla="*/ 5489438 h 6858000"/>
              <a:gd name="connsiteX3" fmla="*/ 8565206 w 12192000"/>
              <a:gd name="connsiteY3" fmla="*/ 5514611 h 6858000"/>
              <a:gd name="connsiteX4" fmla="*/ 8569944 w 12192000"/>
              <a:gd name="connsiteY4" fmla="*/ 5520198 h 6858000"/>
              <a:gd name="connsiteX5" fmla="*/ 8878607 w 12192000"/>
              <a:gd name="connsiteY5" fmla="*/ 5644582 h 6858000"/>
              <a:gd name="connsiteX6" fmla="*/ 9315123 w 12192000"/>
              <a:gd name="connsiteY6" fmla="*/ 5219907 h 6858000"/>
              <a:gd name="connsiteX7" fmla="*/ 9048519 w 12192000"/>
              <a:gd name="connsiteY7" fmla="*/ 4828605 h 6858000"/>
              <a:gd name="connsiteX8" fmla="*/ 6096000 w 12192000"/>
              <a:gd name="connsiteY8" fmla="*/ 200625 h 6858000"/>
              <a:gd name="connsiteX9" fmla="*/ 2867625 w 12192000"/>
              <a:gd name="connsiteY9" fmla="*/ 3429000 h 6858000"/>
              <a:gd name="connsiteX10" fmla="*/ 6096000 w 12192000"/>
              <a:gd name="connsiteY10" fmla="*/ 6657375 h 6858000"/>
              <a:gd name="connsiteX11" fmla="*/ 9324375 w 12192000"/>
              <a:gd name="connsiteY11" fmla="*/ 3429000 h 6858000"/>
              <a:gd name="connsiteX12" fmla="*/ 6096000 w 12192000"/>
              <a:gd name="connsiteY12" fmla="*/ 200625 h 6858000"/>
              <a:gd name="connsiteX13" fmla="*/ 0 w 12192000"/>
              <a:gd name="connsiteY13" fmla="*/ 0 h 6858000"/>
              <a:gd name="connsiteX14" fmla="*/ 12192000 w 12192000"/>
              <a:gd name="connsiteY14" fmla="*/ 0 h 6858000"/>
              <a:gd name="connsiteX15" fmla="*/ 12192000 w 12192000"/>
              <a:gd name="connsiteY15" fmla="*/ 6858000 h 6858000"/>
              <a:gd name="connsiteX16" fmla="*/ 0 w 12192000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6858000">
                <a:moveTo>
                  <a:pt x="9011782" y="4817511"/>
                </a:moveTo>
                <a:lnTo>
                  <a:pt x="8937059" y="4972626"/>
                </a:lnTo>
                <a:cubicBezTo>
                  <a:pt x="8837255" y="5156349"/>
                  <a:pt x="8720206" y="5329344"/>
                  <a:pt x="8588084" y="5489438"/>
                </a:cubicBezTo>
                <a:lnTo>
                  <a:pt x="8565206" y="5514611"/>
                </a:lnTo>
                <a:lnTo>
                  <a:pt x="8569944" y="5520198"/>
                </a:lnTo>
                <a:cubicBezTo>
                  <a:pt x="8648938" y="5597049"/>
                  <a:pt x="8758066" y="5644582"/>
                  <a:pt x="8878607" y="5644582"/>
                </a:cubicBezTo>
                <a:cubicBezTo>
                  <a:pt x="9119688" y="5644582"/>
                  <a:pt x="9315123" y="5454449"/>
                  <a:pt x="9315123" y="5219907"/>
                </a:cubicBezTo>
                <a:cubicBezTo>
                  <a:pt x="9315123" y="5044001"/>
                  <a:pt x="9205191" y="4893074"/>
                  <a:pt x="9048519" y="4828605"/>
                </a:cubicBezTo>
                <a:close/>
                <a:moveTo>
                  <a:pt x="6096000" y="200625"/>
                </a:moveTo>
                <a:cubicBezTo>
                  <a:pt x="4313018" y="200625"/>
                  <a:pt x="2867625" y="1646018"/>
                  <a:pt x="2867625" y="3429000"/>
                </a:cubicBezTo>
                <a:cubicBezTo>
                  <a:pt x="2867625" y="5211982"/>
                  <a:pt x="4313018" y="6657375"/>
                  <a:pt x="6096000" y="6657375"/>
                </a:cubicBezTo>
                <a:cubicBezTo>
                  <a:pt x="7878982" y="6657375"/>
                  <a:pt x="9324375" y="5211982"/>
                  <a:pt x="9324375" y="3429000"/>
                </a:cubicBezTo>
                <a:cubicBezTo>
                  <a:pt x="9324375" y="1646018"/>
                  <a:pt x="7878982" y="200625"/>
                  <a:pt x="6096000" y="20062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D5C3C4BD-DFDB-76B4-17CA-7DA4D17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9366740" flipV="1">
            <a:off x="2557952" y="-89828"/>
            <a:ext cx="7173200" cy="7173200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B04B61C-6467-D51D-0AF4-5C7D05F36C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68168" y="923544"/>
            <a:ext cx="6455664" cy="5010912"/>
          </a:xfrm>
          <a:prstGeom prst="rect">
            <a:avLst/>
          </a:prstGeom>
          <a:noFill/>
        </p:spPr>
        <p:txBody>
          <a:bodyPr lIns="0" rIns="0">
            <a:normAutofit/>
          </a:bodyPr>
          <a:lstStyle>
            <a:lvl1pPr algn="ctr">
              <a:defRPr sz="6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7A19F4B-D154-3EB2-F86A-9A63283A3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8565207" y="4817513"/>
            <a:ext cx="749917" cy="827071"/>
          </a:xfrm>
          <a:custGeom>
            <a:avLst/>
            <a:gdLst>
              <a:gd name="connsiteX0" fmla="*/ 446576 w 749917"/>
              <a:gd name="connsiteY0" fmla="*/ 0 h 827071"/>
              <a:gd name="connsiteX1" fmla="*/ 483313 w 749917"/>
              <a:gd name="connsiteY1" fmla="*/ 11094 h 827071"/>
              <a:gd name="connsiteX2" fmla="*/ 749917 w 749917"/>
              <a:gd name="connsiteY2" fmla="*/ 402396 h 827071"/>
              <a:gd name="connsiteX3" fmla="*/ 313401 w 749917"/>
              <a:gd name="connsiteY3" fmla="*/ 827071 h 827071"/>
              <a:gd name="connsiteX4" fmla="*/ 4738 w 749917"/>
              <a:gd name="connsiteY4" fmla="*/ 702687 h 827071"/>
              <a:gd name="connsiteX5" fmla="*/ 0 w 749917"/>
              <a:gd name="connsiteY5" fmla="*/ 697100 h 827071"/>
              <a:gd name="connsiteX6" fmla="*/ 22878 w 749917"/>
              <a:gd name="connsiteY6" fmla="*/ 671927 h 827071"/>
              <a:gd name="connsiteX7" fmla="*/ 371853 w 749917"/>
              <a:gd name="connsiteY7" fmla="*/ 155115 h 827071"/>
              <a:gd name="connsiteX8" fmla="*/ 446576 w 749917"/>
              <a:gd name="connsiteY8" fmla="*/ 0 h 827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9917" h="827071">
                <a:moveTo>
                  <a:pt x="446576" y="0"/>
                </a:moveTo>
                <a:lnTo>
                  <a:pt x="483313" y="11094"/>
                </a:lnTo>
                <a:cubicBezTo>
                  <a:pt x="639985" y="75563"/>
                  <a:pt x="749917" y="226490"/>
                  <a:pt x="749917" y="402396"/>
                </a:cubicBezTo>
                <a:cubicBezTo>
                  <a:pt x="749917" y="636938"/>
                  <a:pt x="554482" y="827071"/>
                  <a:pt x="313401" y="827071"/>
                </a:cubicBezTo>
                <a:cubicBezTo>
                  <a:pt x="192860" y="827071"/>
                  <a:pt x="83732" y="779538"/>
                  <a:pt x="4738" y="702687"/>
                </a:cubicBezTo>
                <a:lnTo>
                  <a:pt x="0" y="697100"/>
                </a:lnTo>
                <a:lnTo>
                  <a:pt x="22878" y="671927"/>
                </a:lnTo>
                <a:cubicBezTo>
                  <a:pt x="155000" y="511833"/>
                  <a:pt x="272049" y="338838"/>
                  <a:pt x="371853" y="155115"/>
                </a:cubicBezTo>
                <a:lnTo>
                  <a:pt x="4465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42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CB8A6E1-44B2-54E1-6460-1C9B27EE7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2"/>
            <a:ext cx="5698912" cy="6858001"/>
            <a:chOff x="0" y="-1"/>
            <a:chExt cx="5698912" cy="6858001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22D7888-22FA-4AA1-9BA4-CC61D6643D47}"/>
                </a:ext>
              </a:extLst>
            </p:cNvPr>
            <p:cNvSpPr/>
            <p:nvPr userDrawn="1"/>
          </p:nvSpPr>
          <p:spPr>
            <a:xfrm flipH="1">
              <a:off x="530529" y="0"/>
              <a:ext cx="1155142" cy="591009"/>
            </a:xfrm>
            <a:custGeom>
              <a:avLst/>
              <a:gdLst>
                <a:gd name="connsiteX0" fmla="*/ 1355 w 1155142"/>
                <a:gd name="connsiteY0" fmla="*/ 0 h 591009"/>
                <a:gd name="connsiteX1" fmla="*/ 1153787 w 1155142"/>
                <a:gd name="connsiteY1" fmla="*/ 0 h 591009"/>
                <a:gd name="connsiteX2" fmla="*/ 1155142 w 1155142"/>
                <a:gd name="connsiteY2" fmla="*/ 13438 h 591009"/>
                <a:gd name="connsiteX3" fmla="*/ 577571 w 1155142"/>
                <a:gd name="connsiteY3" fmla="*/ 591009 h 591009"/>
                <a:gd name="connsiteX4" fmla="*/ 0 w 1155142"/>
                <a:gd name="connsiteY4" fmla="*/ 13438 h 59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142" h="591009">
                  <a:moveTo>
                    <a:pt x="1355" y="0"/>
                  </a:moveTo>
                  <a:lnTo>
                    <a:pt x="1153787" y="0"/>
                  </a:lnTo>
                  <a:lnTo>
                    <a:pt x="1155142" y="13438"/>
                  </a:lnTo>
                  <a:cubicBezTo>
                    <a:pt x="1155142" y="332422"/>
                    <a:pt x="896555" y="591009"/>
                    <a:pt x="577571" y="591009"/>
                  </a:cubicBezTo>
                  <a:cubicBezTo>
                    <a:pt x="258587" y="591009"/>
                    <a:pt x="0" y="332422"/>
                    <a:pt x="0" y="134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BB6E464-8999-4773-A1F2-E6CAA990E572}"/>
                </a:ext>
              </a:extLst>
            </p:cNvPr>
            <p:cNvSpPr/>
            <p:nvPr userDrawn="1"/>
          </p:nvSpPr>
          <p:spPr>
            <a:xfrm flipH="1">
              <a:off x="3961511" y="-1"/>
              <a:ext cx="1737401" cy="959536"/>
            </a:xfrm>
            <a:custGeom>
              <a:avLst/>
              <a:gdLst>
                <a:gd name="connsiteX0" fmla="*/ 0 w 1737401"/>
                <a:gd name="connsiteY0" fmla="*/ 0 h 959536"/>
                <a:gd name="connsiteX1" fmla="*/ 123825 w 1737401"/>
                <a:gd name="connsiteY1" fmla="*/ 0 h 959536"/>
                <a:gd name="connsiteX2" fmla="*/ 123825 w 1737401"/>
                <a:gd name="connsiteY2" fmla="*/ 790277 h 959536"/>
                <a:gd name="connsiteX3" fmla="*/ 1490095 w 1737401"/>
                <a:gd name="connsiteY3" fmla="*/ 0 h 959536"/>
                <a:gd name="connsiteX4" fmla="*/ 1737401 w 1737401"/>
                <a:gd name="connsiteY4" fmla="*/ 0 h 959536"/>
                <a:gd name="connsiteX5" fmla="*/ 92869 w 1737401"/>
                <a:gd name="connsiteY5" fmla="*/ 951249 h 959536"/>
                <a:gd name="connsiteX6" fmla="*/ 61913 w 1737401"/>
                <a:gd name="connsiteY6" fmla="*/ 959536 h 959536"/>
                <a:gd name="connsiteX7" fmla="*/ 0 w 1737401"/>
                <a:gd name="connsiteY7" fmla="*/ 897624 h 95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401" h="959536">
                  <a:moveTo>
                    <a:pt x="0" y="0"/>
                  </a:moveTo>
                  <a:lnTo>
                    <a:pt x="123825" y="0"/>
                  </a:lnTo>
                  <a:lnTo>
                    <a:pt x="123825" y="790277"/>
                  </a:lnTo>
                  <a:lnTo>
                    <a:pt x="1490095" y="0"/>
                  </a:lnTo>
                  <a:lnTo>
                    <a:pt x="1737401" y="0"/>
                  </a:lnTo>
                  <a:lnTo>
                    <a:pt x="92869" y="951249"/>
                  </a:lnTo>
                  <a:cubicBezTo>
                    <a:pt x="83458" y="956688"/>
                    <a:pt x="72780" y="959546"/>
                    <a:pt x="61913" y="959536"/>
                  </a:cubicBezTo>
                  <a:cubicBezTo>
                    <a:pt x="27719" y="959536"/>
                    <a:pt x="0" y="931818"/>
                    <a:pt x="0" y="89762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EA14BE8-FDD0-4434-9C3E-BFF78C22D9E3}"/>
                </a:ext>
              </a:extLst>
            </p:cNvPr>
            <p:cNvSpPr/>
            <p:nvPr userDrawn="1"/>
          </p:nvSpPr>
          <p:spPr>
            <a:xfrm flipH="1">
              <a:off x="0" y="5835649"/>
              <a:ext cx="1548180" cy="1022351"/>
            </a:xfrm>
            <a:custGeom>
              <a:avLst/>
              <a:gdLst>
                <a:gd name="connsiteX0" fmla="*/ 61913 w 1548180"/>
                <a:gd name="connsiteY0" fmla="*/ 0 h 1022351"/>
                <a:gd name="connsiteX1" fmla="*/ 1548180 w 1548180"/>
                <a:gd name="connsiteY1" fmla="*/ 0 h 1022351"/>
                <a:gd name="connsiteX2" fmla="*/ 1548180 w 1548180"/>
                <a:gd name="connsiteY2" fmla="*/ 123825 h 1022351"/>
                <a:gd name="connsiteX3" fmla="*/ 123825 w 1548180"/>
                <a:gd name="connsiteY3" fmla="*/ 123825 h 1022351"/>
                <a:gd name="connsiteX4" fmla="*/ 123825 w 1548180"/>
                <a:gd name="connsiteY4" fmla="*/ 1022351 h 1022351"/>
                <a:gd name="connsiteX5" fmla="*/ 0 w 1548180"/>
                <a:gd name="connsiteY5" fmla="*/ 1022351 h 1022351"/>
                <a:gd name="connsiteX6" fmla="*/ 0 w 1548180"/>
                <a:gd name="connsiteY6" fmla="*/ 61913 h 1022351"/>
                <a:gd name="connsiteX7" fmla="*/ 61913 w 1548180"/>
                <a:gd name="connsiteY7" fmla="*/ 0 h 1022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8180" h="1022351">
                  <a:moveTo>
                    <a:pt x="61913" y="0"/>
                  </a:moveTo>
                  <a:lnTo>
                    <a:pt x="1548180" y="0"/>
                  </a:lnTo>
                  <a:lnTo>
                    <a:pt x="1548180" y="123825"/>
                  </a:lnTo>
                  <a:lnTo>
                    <a:pt x="123825" y="123825"/>
                  </a:lnTo>
                  <a:lnTo>
                    <a:pt x="123825" y="1022351"/>
                  </a:lnTo>
                  <a:lnTo>
                    <a:pt x="0" y="1022351"/>
                  </a:lnTo>
                  <a:lnTo>
                    <a:pt x="0" y="61913"/>
                  </a:lnTo>
                  <a:cubicBezTo>
                    <a:pt x="0" y="27719"/>
                    <a:pt x="27719" y="0"/>
                    <a:pt x="6191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494E364-7EA8-4D92-915D-75D1A3A67C07}"/>
                </a:ext>
              </a:extLst>
            </p:cNvPr>
            <p:cNvSpPr/>
            <p:nvPr userDrawn="1"/>
          </p:nvSpPr>
          <p:spPr>
            <a:xfrm flipH="1">
              <a:off x="4132972" y="6258755"/>
              <a:ext cx="1565940" cy="599245"/>
            </a:xfrm>
            <a:custGeom>
              <a:avLst/>
              <a:gdLst>
                <a:gd name="connsiteX0" fmla="*/ 782970 w 1565940"/>
                <a:gd name="connsiteY0" fmla="*/ 0 h 599245"/>
                <a:gd name="connsiteX1" fmla="*/ 1528042 w 1565940"/>
                <a:gd name="connsiteY1" fmla="*/ 480469 h 599245"/>
                <a:gd name="connsiteX2" fmla="*/ 1565940 w 1565940"/>
                <a:gd name="connsiteY2" fmla="*/ 599245 h 599245"/>
                <a:gd name="connsiteX3" fmla="*/ 0 w 1565940"/>
                <a:gd name="connsiteY3" fmla="*/ 599245 h 599245"/>
                <a:gd name="connsiteX4" fmla="*/ 37898 w 1565940"/>
                <a:gd name="connsiteY4" fmla="*/ 480469 h 599245"/>
                <a:gd name="connsiteX5" fmla="*/ 782970 w 1565940"/>
                <a:gd name="connsiteY5" fmla="*/ 0 h 5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5940" h="599245">
                  <a:moveTo>
                    <a:pt x="782970" y="0"/>
                  </a:moveTo>
                  <a:cubicBezTo>
                    <a:pt x="1117910" y="0"/>
                    <a:pt x="1405287" y="198118"/>
                    <a:pt x="1528042" y="480469"/>
                  </a:cubicBezTo>
                  <a:lnTo>
                    <a:pt x="1565940" y="599245"/>
                  </a:lnTo>
                  <a:lnTo>
                    <a:pt x="0" y="599245"/>
                  </a:lnTo>
                  <a:lnTo>
                    <a:pt x="37898" y="480469"/>
                  </a:lnTo>
                  <a:cubicBezTo>
                    <a:pt x="160653" y="198118"/>
                    <a:pt x="448030" y="0"/>
                    <a:pt x="782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4F9EBE3B-A856-C23C-4698-B764DF4BC7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2119" y="262762"/>
            <a:ext cx="5507421" cy="3649718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4C9CB37-5251-201C-ACE3-FD69A00C77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7394" y="847600"/>
            <a:ext cx="4619625" cy="4617720"/>
          </a:xfrm>
          <a:prstGeom prst="ellipse">
            <a:avLst/>
          </a:prstGeom>
          <a:noFill/>
        </p:spPr>
        <p:txBody>
          <a:bodyPr tIns="54864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F08299-9068-827D-783B-BFF5B95E957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22119" y="4058263"/>
            <a:ext cx="5507421" cy="214148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1pPr>
            <a:lvl2pPr marL="228600">
              <a:lnSpc>
                <a:spcPct val="90000"/>
              </a:lnSpc>
              <a:buClr>
                <a:schemeClr val="accent2"/>
              </a:buClr>
              <a:defRPr sz="2000"/>
            </a:lvl2pPr>
            <a:lvl3pPr marL="457200">
              <a:lnSpc>
                <a:spcPct val="90000"/>
              </a:lnSpc>
              <a:buClr>
                <a:schemeClr val="accent2"/>
              </a:buClr>
              <a:defRPr sz="1800"/>
            </a:lvl3pPr>
            <a:lvl4pPr marL="685800">
              <a:lnSpc>
                <a:spcPct val="90000"/>
              </a:lnSpc>
              <a:buClr>
                <a:schemeClr val="accent2"/>
              </a:buClr>
              <a:defRPr sz="16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2496" y="6356352"/>
            <a:ext cx="1545336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352"/>
            <a:ext cx="4114800" cy="365125"/>
          </a:xfrm>
        </p:spPr>
        <p:txBody>
          <a:bodyPr/>
          <a:lstStyle>
            <a:lvl1pPr algn="l">
              <a:defRPr>
                <a:latin typeface="+mn-lt"/>
              </a:defRPr>
            </a:lvl1pPr>
          </a:lstStyle>
          <a:p>
            <a:pPr algn="l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6456" y="6356352"/>
            <a:ext cx="850392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468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4803"/>
            <a:ext cx="10515600" cy="1472974"/>
          </a:xfrm>
        </p:spPr>
        <p:txBody>
          <a:bodyPr anchor="ctr" anchorCtr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3FB7D8D-37C3-E089-EC02-FB49A13CBE1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1" y="1838099"/>
            <a:ext cx="8012113" cy="4284889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800"/>
            </a:lvl1pPr>
            <a:lvl2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600"/>
            </a:lvl2pPr>
            <a:lvl3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400"/>
            </a:lvl3pPr>
            <a:lvl4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200"/>
            </a:lvl4pPr>
            <a:lvl5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8/13/2025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: Shape 14">
            <a:extLst>
              <a:ext uri="{FF2B5EF4-FFF2-40B4-BE49-F238E27FC236}">
                <a16:creationId xmlns:a16="http://schemas.microsoft.com/office/drawing/2014/main" id="{438B6FA2-AF11-618E-2B1A-38BF083DF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-381047" y="5144407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13">
            <a:extLst>
              <a:ext uri="{FF2B5EF4-FFF2-40B4-BE49-F238E27FC236}">
                <a16:creationId xmlns:a16="http://schemas.microsoft.com/office/drawing/2014/main" id="{A269A8D8-A4AE-CEFF-E928-7DB1CFB3E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9">
            <a:extLst>
              <a:ext uri="{FF2B5EF4-FFF2-40B4-BE49-F238E27FC236}">
                <a16:creationId xmlns:a16="http://schemas.microsoft.com/office/drawing/2014/main" id="{15418837-E689-97BE-9FAD-FEDBD599E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11109434" y="3527044"/>
            <a:ext cx="1082567" cy="1616525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894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7DF76A42-387B-8D66-1214-D4046207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40622" y="704193"/>
            <a:ext cx="2296455" cy="229645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2ACE818-46EF-547E-9315-A84948303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7653" y="0"/>
            <a:ext cx="8798419" cy="6816262"/>
            <a:chOff x="577652" y="-28502"/>
            <a:chExt cx="8798419" cy="681626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9644D21-8793-9A96-F305-5D20EE342B26}"/>
                </a:ext>
              </a:extLst>
            </p:cNvPr>
            <p:cNvSpPr/>
            <p:nvPr userDrawn="1"/>
          </p:nvSpPr>
          <p:spPr>
            <a:xfrm>
              <a:off x="2815929" y="148929"/>
              <a:ext cx="6560142" cy="65601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DF8D7AEF-C845-09F0-F31C-20B32BBA1EBA}"/>
                </a:ext>
              </a:extLst>
            </p:cNvPr>
            <p:cNvSpPr/>
            <p:nvPr userDrawn="1"/>
          </p:nvSpPr>
          <p:spPr>
            <a:xfrm rot="9222429" flipV="1">
              <a:off x="2494119" y="-28502"/>
              <a:ext cx="6816262" cy="6816262"/>
            </a:xfrm>
            <a:prstGeom prst="arc">
              <a:avLst>
                <a:gd name="adj1" fmla="val 16200000"/>
                <a:gd name="adj2" fmla="val 20093138"/>
              </a:avLst>
            </a:prstGeom>
            <a:ln w="127000" cap="rnd">
              <a:solidFill>
                <a:schemeClr val="accent4">
                  <a:alpha val="9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F9D44CB-887B-C74D-3E96-5607E84DAEFF}"/>
                </a:ext>
              </a:extLst>
            </p:cNvPr>
            <p:cNvSpPr/>
            <p:nvPr userDrawn="1"/>
          </p:nvSpPr>
          <p:spPr>
            <a:xfrm>
              <a:off x="577652" y="1085116"/>
              <a:ext cx="759403" cy="73880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9">
            <a:extLst>
              <a:ext uri="{FF2B5EF4-FFF2-40B4-BE49-F238E27FC236}">
                <a16:creationId xmlns:a16="http://schemas.microsoft.com/office/drawing/2014/main" id="{87D193F4-2337-0048-1BE7-C9A815419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936118" y="5508456"/>
            <a:ext cx="1082566" cy="1616525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EE4510-BCBA-C39A-BEF1-A391A3304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494655" y="5270490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5930" y="1349827"/>
            <a:ext cx="6560143" cy="3063149"/>
          </a:xfrm>
        </p:spPr>
        <p:txBody>
          <a:bodyPr anchor="ctr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15930" y="4412975"/>
            <a:ext cx="6560143" cy="1935571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8/13/2025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727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1" y="1825625"/>
            <a:ext cx="4915163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000"/>
            </a:lvl1pPr>
            <a:lvl2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59436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3pPr>
            <a:lvl4pPr marL="86868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4pPr>
            <a:lvl5pPr marL="11430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FB01ADF-164A-96FB-0129-C2A0F0ED0A8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147896" y="1816916"/>
            <a:ext cx="5212080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000"/>
            </a:lvl1pPr>
            <a:lvl2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59436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3pPr>
            <a:lvl4pPr marL="86868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4pPr>
            <a:lvl5pPr marL="11430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263F0DD-A38B-64B8-7412-087B487E6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3536" y="2"/>
            <a:ext cx="12068464" cy="6857998"/>
            <a:chOff x="123536" y="2"/>
            <a:chExt cx="12068464" cy="6857998"/>
          </a:xfrm>
        </p:grpSpPr>
        <p:sp>
          <p:nvSpPr>
            <p:cNvPr id="12" name="Freeform: Shape 9">
              <a:extLst>
                <a:ext uri="{FF2B5EF4-FFF2-40B4-BE49-F238E27FC236}">
                  <a16:creationId xmlns:a16="http://schemas.microsoft.com/office/drawing/2014/main" id="{44CE2FB7-A856-E3C3-9798-73AAFB7901B8}"/>
                </a:ext>
              </a:extLst>
            </p:cNvPr>
            <p:cNvSpPr/>
            <p:nvPr userDrawn="1"/>
          </p:nvSpPr>
          <p:spPr>
            <a:xfrm>
              <a:off x="5671336" y="2"/>
              <a:ext cx="849328" cy="357668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0">
              <a:extLst>
                <a:ext uri="{FF2B5EF4-FFF2-40B4-BE49-F238E27FC236}">
                  <a16:creationId xmlns:a16="http://schemas.microsoft.com/office/drawing/2014/main" id="{47ED62E5-894A-A8F9-A6DC-4A5C147CDE78}"/>
                </a:ext>
              </a:extLst>
            </p:cNvPr>
            <p:cNvSpPr/>
            <p:nvPr userDrawn="1"/>
          </p:nvSpPr>
          <p:spPr>
            <a:xfrm flipH="1">
              <a:off x="123536" y="5717905"/>
              <a:ext cx="1771609" cy="1140095"/>
            </a:xfrm>
            <a:custGeom>
              <a:avLst/>
              <a:gdLst>
                <a:gd name="connsiteX0" fmla="*/ 1561721 w 1771609"/>
                <a:gd name="connsiteY0" fmla="*/ 763041 h 1140095"/>
                <a:gd name="connsiteX1" fmla="*/ 1623024 w 1771609"/>
                <a:gd name="connsiteY1" fmla="*/ 792810 h 1140095"/>
                <a:gd name="connsiteX2" fmla="*/ 1711735 w 1771609"/>
                <a:gd name="connsiteY2" fmla="*/ 970132 h 1140095"/>
                <a:gd name="connsiteX3" fmla="*/ 1771609 w 1771609"/>
                <a:gd name="connsiteY3" fmla="*/ 1140095 h 1140095"/>
                <a:gd name="connsiteX4" fmla="*/ 1637225 w 1771609"/>
                <a:gd name="connsiteY4" fmla="*/ 1140095 h 1140095"/>
                <a:gd name="connsiteX5" fmla="*/ 1594820 w 1771609"/>
                <a:gd name="connsiteY5" fmla="*/ 1019711 h 1140095"/>
                <a:gd name="connsiteX6" fmla="*/ 1513200 w 1771609"/>
                <a:gd name="connsiteY6" fmla="*/ 856627 h 1140095"/>
                <a:gd name="connsiteX7" fmla="*/ 1538499 w 1771609"/>
                <a:gd name="connsiteY7" fmla="*/ 770415 h 1140095"/>
                <a:gd name="connsiteX8" fmla="*/ 1561721 w 1771609"/>
                <a:gd name="connsiteY8" fmla="*/ 763041 h 1140095"/>
                <a:gd name="connsiteX9" fmla="*/ 933455 w 1771609"/>
                <a:gd name="connsiteY9" fmla="*/ 161309 h 1140095"/>
                <a:gd name="connsiteX10" fmla="*/ 957797 w 1771609"/>
                <a:gd name="connsiteY10" fmla="*/ 167970 h 1140095"/>
                <a:gd name="connsiteX11" fmla="*/ 1286982 w 1771609"/>
                <a:gd name="connsiteY11" fmla="*/ 387616 h 1140095"/>
                <a:gd name="connsiteX12" fmla="*/ 1293725 w 1771609"/>
                <a:gd name="connsiteY12" fmla="*/ 477075 h 1140095"/>
                <a:gd name="connsiteX13" fmla="*/ 1245453 w 1771609"/>
                <a:gd name="connsiteY13" fmla="*/ 499154 h 1140095"/>
                <a:gd name="connsiteX14" fmla="*/ 1245167 w 1771609"/>
                <a:gd name="connsiteY14" fmla="*/ 499154 h 1140095"/>
                <a:gd name="connsiteX15" fmla="*/ 1203638 w 1771609"/>
                <a:gd name="connsiteY15" fmla="*/ 484104 h 1140095"/>
                <a:gd name="connsiteX16" fmla="*/ 900647 w 1771609"/>
                <a:gd name="connsiteY16" fmla="*/ 281508 h 1140095"/>
                <a:gd name="connsiteX17" fmla="*/ 872454 w 1771609"/>
                <a:gd name="connsiteY17" fmla="*/ 196164 h 1140095"/>
                <a:gd name="connsiteX18" fmla="*/ 933455 w 1771609"/>
                <a:gd name="connsiteY18" fmla="*/ 161309 h 1140095"/>
                <a:gd name="connsiteX19" fmla="*/ 256260 w 1771609"/>
                <a:gd name="connsiteY19" fmla="*/ 29 h 1140095"/>
                <a:gd name="connsiteX20" fmla="*/ 454020 w 1771609"/>
                <a:gd name="connsiteY20" fmla="*/ 13474 h 1140095"/>
                <a:gd name="connsiteX21" fmla="*/ 509236 w 1771609"/>
                <a:gd name="connsiteY21" fmla="*/ 84182 h 1140095"/>
                <a:gd name="connsiteX22" fmla="*/ 445829 w 1771609"/>
                <a:gd name="connsiteY22" fmla="*/ 139871 h 1140095"/>
                <a:gd name="connsiteX23" fmla="*/ 437447 w 1771609"/>
                <a:gd name="connsiteY23" fmla="*/ 139395 h 1140095"/>
                <a:gd name="connsiteX24" fmla="*/ 73211 w 1771609"/>
                <a:gd name="connsiteY24" fmla="*/ 137204 h 1140095"/>
                <a:gd name="connsiteX25" fmla="*/ 749 w 1771609"/>
                <a:gd name="connsiteY25" fmla="*/ 84082 h 1140095"/>
                <a:gd name="connsiteX26" fmla="*/ 53871 w 1771609"/>
                <a:gd name="connsiteY26" fmla="*/ 11621 h 1140095"/>
                <a:gd name="connsiteX27" fmla="*/ 58352 w 1771609"/>
                <a:gd name="connsiteY27" fmla="*/ 11093 h 1140095"/>
                <a:gd name="connsiteX28" fmla="*/ 256260 w 1771609"/>
                <a:gd name="connsiteY28" fmla="*/ 29 h 11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71609" h="1140095">
                  <a:moveTo>
                    <a:pt x="1561721" y="763041"/>
                  </a:moveTo>
                  <a:cubicBezTo>
                    <a:pt x="1585506" y="760324"/>
                    <a:pt x="1609722" y="771249"/>
                    <a:pt x="1623024" y="792810"/>
                  </a:cubicBezTo>
                  <a:cubicBezTo>
                    <a:pt x="1656300" y="850065"/>
                    <a:pt x="1685920" y="909291"/>
                    <a:pt x="1711735" y="970132"/>
                  </a:cubicBezTo>
                  <a:lnTo>
                    <a:pt x="1771609" y="1140095"/>
                  </a:lnTo>
                  <a:lnTo>
                    <a:pt x="1637225" y="1140095"/>
                  </a:lnTo>
                  <a:lnTo>
                    <a:pt x="1594820" y="1019711"/>
                  </a:lnTo>
                  <a:cubicBezTo>
                    <a:pt x="1571072" y="963753"/>
                    <a:pt x="1543818" y="909282"/>
                    <a:pt x="1513200" y="856627"/>
                  </a:cubicBezTo>
                  <a:cubicBezTo>
                    <a:pt x="1496379" y="825834"/>
                    <a:pt x="1507704" y="787236"/>
                    <a:pt x="1538499" y="770415"/>
                  </a:cubicBezTo>
                  <a:cubicBezTo>
                    <a:pt x="1545912" y="766367"/>
                    <a:pt x="1553792" y="763946"/>
                    <a:pt x="1561721" y="763041"/>
                  </a:cubicBezTo>
                  <a:close/>
                  <a:moveTo>
                    <a:pt x="933455" y="161309"/>
                  </a:moveTo>
                  <a:cubicBezTo>
                    <a:pt x="941693" y="161855"/>
                    <a:pt x="949959" y="164025"/>
                    <a:pt x="957797" y="167970"/>
                  </a:cubicBezTo>
                  <a:cubicBezTo>
                    <a:pt x="1076184" y="227289"/>
                    <a:pt x="1186759" y="301068"/>
                    <a:pt x="1286982" y="387616"/>
                  </a:cubicBezTo>
                  <a:cubicBezTo>
                    <a:pt x="1313547" y="410457"/>
                    <a:pt x="1316566" y="450510"/>
                    <a:pt x="1293725" y="477075"/>
                  </a:cubicBezTo>
                  <a:cubicBezTo>
                    <a:pt x="1281638" y="491137"/>
                    <a:pt x="1263998" y="499204"/>
                    <a:pt x="1245453" y="499154"/>
                  </a:cubicBezTo>
                  <a:lnTo>
                    <a:pt x="1245167" y="499154"/>
                  </a:lnTo>
                  <a:cubicBezTo>
                    <a:pt x="1229965" y="499301"/>
                    <a:pt x="1215220" y="493956"/>
                    <a:pt x="1203638" y="484104"/>
                  </a:cubicBezTo>
                  <a:cubicBezTo>
                    <a:pt x="1111407" y="404300"/>
                    <a:pt x="1009633" y="336248"/>
                    <a:pt x="900647" y="281508"/>
                  </a:cubicBezTo>
                  <a:cubicBezTo>
                    <a:pt x="869295" y="265726"/>
                    <a:pt x="856672" y="227516"/>
                    <a:pt x="872454" y="196164"/>
                  </a:cubicBezTo>
                  <a:cubicBezTo>
                    <a:pt x="884290" y="172650"/>
                    <a:pt x="908742" y="159670"/>
                    <a:pt x="933455" y="161309"/>
                  </a:cubicBezTo>
                  <a:close/>
                  <a:moveTo>
                    <a:pt x="256260" y="29"/>
                  </a:moveTo>
                  <a:cubicBezTo>
                    <a:pt x="322331" y="427"/>
                    <a:pt x="388378" y="4909"/>
                    <a:pt x="454020" y="13474"/>
                  </a:cubicBezTo>
                  <a:cubicBezTo>
                    <a:pt x="488793" y="17752"/>
                    <a:pt x="513514" y="49409"/>
                    <a:pt x="509236" y="84182"/>
                  </a:cubicBezTo>
                  <a:cubicBezTo>
                    <a:pt x="505303" y="116151"/>
                    <a:pt x="478038" y="140098"/>
                    <a:pt x="445829" y="139871"/>
                  </a:cubicBezTo>
                  <a:cubicBezTo>
                    <a:pt x="443027" y="139899"/>
                    <a:pt x="440227" y="139740"/>
                    <a:pt x="437447" y="139395"/>
                  </a:cubicBezTo>
                  <a:cubicBezTo>
                    <a:pt x="316592" y="123615"/>
                    <a:pt x="194247" y="122878"/>
                    <a:pt x="73211" y="137204"/>
                  </a:cubicBezTo>
                  <a:cubicBezTo>
                    <a:pt x="38532" y="142545"/>
                    <a:pt x="6090" y="118762"/>
                    <a:pt x="749" y="84082"/>
                  </a:cubicBezTo>
                  <a:cubicBezTo>
                    <a:pt x="-4591" y="49403"/>
                    <a:pt x="19192" y="16961"/>
                    <a:pt x="53871" y="11621"/>
                  </a:cubicBezTo>
                  <a:cubicBezTo>
                    <a:pt x="55358" y="11392"/>
                    <a:pt x="56852" y="11216"/>
                    <a:pt x="58352" y="11093"/>
                  </a:cubicBezTo>
                  <a:cubicBezTo>
                    <a:pt x="124093" y="3319"/>
                    <a:pt x="190189" y="-369"/>
                    <a:pt x="256260" y="2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1">
              <a:extLst>
                <a:ext uri="{FF2B5EF4-FFF2-40B4-BE49-F238E27FC236}">
                  <a16:creationId xmlns:a16="http://schemas.microsoft.com/office/drawing/2014/main" id="{5C181CD4-C69B-2826-AF23-060D677248A9}"/>
                </a:ext>
              </a:extLst>
            </p:cNvPr>
            <p:cNvSpPr/>
            <p:nvPr userDrawn="1"/>
          </p:nvSpPr>
          <p:spPr>
            <a:xfrm rot="5400000">
              <a:off x="11328915" y="3872201"/>
              <a:ext cx="1214656" cy="511514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8/13/2025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290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0538251-2B75-FA20-0F29-FB58583E612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2" y="1825625"/>
            <a:ext cx="3108959" cy="4297680"/>
          </a:xfrm>
        </p:spPr>
        <p:txBody>
          <a:bodyPr>
            <a:normAutofit/>
          </a:bodyPr>
          <a:lstStyle>
            <a:lvl1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1pPr>
            <a:lvl2pPr marL="2857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2pPr>
            <a:lvl3pPr marL="65151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92583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4pPr>
            <a:lvl5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06C49DD-8C29-93EA-04F4-22F84080DF5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661821" y="1816916"/>
            <a:ext cx="6698156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2pPr>
            <a:lvl3pPr marL="59436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86868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4pPr>
            <a:lvl5pPr marL="11430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8/13/2025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1E75594D-82D2-74F6-56EC-46FCD28CB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94967" y="0"/>
            <a:ext cx="1214656" cy="511514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13">
            <a:extLst>
              <a:ext uri="{FF2B5EF4-FFF2-40B4-BE49-F238E27FC236}">
                <a16:creationId xmlns:a16="http://schemas.microsoft.com/office/drawing/2014/main" id="{FF4E0F5B-0892-2688-EFD3-284369DA5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8097530" y="5590217"/>
            <a:ext cx="2279743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D8715A-3067-732D-C410-868C7CCCF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982379" y="5512124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852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807BCF9-2F5B-200E-2E6C-E177DB56E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7458"/>
            <a:ext cx="7083733" cy="6182202"/>
            <a:chOff x="0" y="7460"/>
            <a:chExt cx="7083733" cy="6182202"/>
          </a:xfrm>
        </p:grpSpPr>
        <p:sp>
          <p:nvSpPr>
            <p:cNvPr id="9" name="Freeform: Shape 14">
              <a:extLst>
                <a:ext uri="{FF2B5EF4-FFF2-40B4-BE49-F238E27FC236}">
                  <a16:creationId xmlns:a16="http://schemas.microsoft.com/office/drawing/2014/main" id="{7A624B2B-50FD-9351-987F-2E5A5472CAB6}"/>
                </a:ext>
              </a:extLst>
            </p:cNvPr>
            <p:cNvSpPr/>
            <p:nvPr userDrawn="1"/>
          </p:nvSpPr>
          <p:spPr>
            <a:xfrm rot="16200000">
              <a:off x="-388933" y="4841194"/>
              <a:ext cx="1737401" cy="959536"/>
            </a:xfrm>
            <a:custGeom>
              <a:avLst/>
              <a:gdLst>
                <a:gd name="connsiteX0" fmla="*/ 0 w 1737401"/>
                <a:gd name="connsiteY0" fmla="*/ 0 h 959536"/>
                <a:gd name="connsiteX1" fmla="*/ 123825 w 1737401"/>
                <a:gd name="connsiteY1" fmla="*/ 0 h 959536"/>
                <a:gd name="connsiteX2" fmla="*/ 123825 w 1737401"/>
                <a:gd name="connsiteY2" fmla="*/ 790277 h 959536"/>
                <a:gd name="connsiteX3" fmla="*/ 1490095 w 1737401"/>
                <a:gd name="connsiteY3" fmla="*/ 0 h 959536"/>
                <a:gd name="connsiteX4" fmla="*/ 1737401 w 1737401"/>
                <a:gd name="connsiteY4" fmla="*/ 0 h 959536"/>
                <a:gd name="connsiteX5" fmla="*/ 92869 w 1737401"/>
                <a:gd name="connsiteY5" fmla="*/ 951249 h 959536"/>
                <a:gd name="connsiteX6" fmla="*/ 61913 w 1737401"/>
                <a:gd name="connsiteY6" fmla="*/ 959536 h 959536"/>
                <a:gd name="connsiteX7" fmla="*/ 0 w 1737401"/>
                <a:gd name="connsiteY7" fmla="*/ 897624 h 95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401" h="959536">
                  <a:moveTo>
                    <a:pt x="0" y="0"/>
                  </a:moveTo>
                  <a:lnTo>
                    <a:pt x="123825" y="0"/>
                  </a:lnTo>
                  <a:lnTo>
                    <a:pt x="123825" y="790277"/>
                  </a:lnTo>
                  <a:lnTo>
                    <a:pt x="1490095" y="0"/>
                  </a:lnTo>
                  <a:lnTo>
                    <a:pt x="1737401" y="0"/>
                  </a:lnTo>
                  <a:lnTo>
                    <a:pt x="92869" y="951249"/>
                  </a:lnTo>
                  <a:cubicBezTo>
                    <a:pt x="83458" y="956688"/>
                    <a:pt x="72780" y="959546"/>
                    <a:pt x="61913" y="959536"/>
                  </a:cubicBezTo>
                  <a:cubicBezTo>
                    <a:pt x="27719" y="959536"/>
                    <a:pt x="0" y="931818"/>
                    <a:pt x="0" y="89762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13">
              <a:extLst>
                <a:ext uri="{FF2B5EF4-FFF2-40B4-BE49-F238E27FC236}">
                  <a16:creationId xmlns:a16="http://schemas.microsoft.com/office/drawing/2014/main" id="{51E534EE-E0F1-2BD9-9A82-7656B90A2D9D}"/>
                </a:ext>
              </a:extLst>
            </p:cNvPr>
            <p:cNvSpPr/>
            <p:nvPr userDrawn="1"/>
          </p:nvSpPr>
          <p:spPr>
            <a:xfrm>
              <a:off x="6234405" y="7460"/>
              <a:ext cx="849328" cy="357668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437"/>
            <a:ext cx="5257800" cy="2324046"/>
          </a:xfrm>
        </p:spPr>
        <p:txBody>
          <a:bodyPr anchor="b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657316"/>
            <a:ext cx="5257800" cy="3369858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7429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5430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4pPr>
            <a:lvl5pPr marL="20002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C013AD6-0EF3-2B25-DDBD-2DF706123A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13115" y="845068"/>
            <a:ext cx="5193792" cy="519379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8/13/2025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438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D97564-C310-6E8C-8689-CE18881B4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D99FA-26D9-873B-BE7F-26FEC5C23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9819E-0266-97DD-DFD1-BAAA06AE3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D8061D-18C3-4F4F-85EF-561633F58754}" type="datetimeFigureOut">
              <a:rPr lang="en-US" smtClean="0"/>
              <a:t>8/13/2025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D19C9-01CE-9E2A-CDA5-C15940F05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01085-7B28-048D-E3D3-9C3614268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3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58" r:id="rId3"/>
    <p:sldLayoutId id="2147483667" r:id="rId4"/>
    <p:sldLayoutId id="2147483650" r:id="rId5"/>
    <p:sldLayoutId id="2147483649" r:id="rId6"/>
    <p:sldLayoutId id="2147483662" r:id="rId7"/>
    <p:sldLayoutId id="2147483663" r:id="rId8"/>
    <p:sldLayoutId id="2147483652" r:id="rId9"/>
    <p:sldLayoutId id="2147483666" r:id="rId10"/>
    <p:sldLayoutId id="2147483664" r:id="rId11"/>
    <p:sldLayoutId id="2147483665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package" Target="../embeddings/Microsoft_Excel_Worksheet.xls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package" Target="../embeddings/Microsoft_Excel_Worksheet1.xlsx"/><Relationship Id="rId7" Type="http://schemas.openxmlformats.org/officeDocument/2006/relationships/package" Target="../embeddings/Microsoft_Excel_Worksheet2.xlsx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emf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emf"/><Relationship Id="rId4" Type="http://schemas.openxmlformats.org/officeDocument/2006/relationships/package" Target="../embeddings/Microsoft_Word_Document3.doc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Word_Document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047101-8D42-6100-9CEA-AEC0FAEAB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2" y="1820636"/>
            <a:ext cx="4614979" cy="1492882"/>
          </a:xfrm>
          <a:noFill/>
        </p:spPr>
        <p:txBody>
          <a:bodyPr anchor="b">
            <a:noAutofit/>
          </a:bodyPr>
          <a:lstStyle/>
          <a:p>
            <a:r>
              <a:rPr lang="en-US" dirty="0"/>
              <a:t>USPS REDESIGN ROUNDTABLE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8EC1B2-2F66-E929-A817-F131E7140984}"/>
              </a:ext>
            </a:extLst>
          </p:cNvPr>
          <p:cNvSpPr txBox="1"/>
          <p:nvPr/>
        </p:nvSpPr>
        <p:spPr>
          <a:xfrm>
            <a:off x="8108830" y="4596312"/>
            <a:ext cx="46979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AUGUST 14</a:t>
            </a:r>
            <a:r>
              <a:rPr lang="en-US" sz="2400" b="1" baseline="30000" dirty="0">
                <a:solidFill>
                  <a:schemeClr val="bg1"/>
                </a:solidFill>
              </a:rPr>
              <a:t>TH</a:t>
            </a:r>
            <a:r>
              <a:rPr lang="en-US" sz="2400" b="1" dirty="0">
                <a:solidFill>
                  <a:schemeClr val="bg1"/>
                </a:solidFill>
              </a:rPr>
              <a:t>, 2025</a:t>
            </a:r>
          </a:p>
          <a:p>
            <a:endParaRPr lang="en-US" dirty="0"/>
          </a:p>
          <a:p>
            <a:r>
              <a:rPr lang="en-US" sz="1600" b="1" i="1" dirty="0">
                <a:solidFill>
                  <a:schemeClr val="bg1"/>
                </a:solidFill>
              </a:rPr>
              <a:t>PRESENTED BY </a:t>
            </a:r>
          </a:p>
          <a:p>
            <a:r>
              <a:rPr lang="en-US" sz="3200" b="1" i="1" dirty="0">
                <a:solidFill>
                  <a:schemeClr val="bg1"/>
                </a:solidFill>
              </a:rPr>
              <a:t>SSA PAYROLL TEAM</a:t>
            </a:r>
          </a:p>
        </p:txBody>
      </p:sp>
    </p:spTree>
    <p:extLst>
      <p:ext uri="{BB962C8B-B14F-4D97-AF65-F5344CB8AC3E}">
        <p14:creationId xmlns:p14="http://schemas.microsoft.com/office/powerpoint/2010/main" val="517426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7ECFE1-0363-D46B-3498-3A2816319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8BF01F-B844-F609-CF89-659107D58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00441"/>
            <a:ext cx="5428891" cy="1558455"/>
          </a:xfrm>
        </p:spPr>
        <p:txBody>
          <a:bodyPr anchor="b">
            <a:noAutofit/>
          </a:bodyPr>
          <a:lstStyle/>
          <a:p>
            <a:r>
              <a:rPr lang="en-US" sz="6600" b="1" dirty="0">
                <a:solidFill>
                  <a:srgbClr val="00B0F0"/>
                </a:solidFill>
              </a:rPr>
              <a:t>Create New</a:t>
            </a:r>
            <a:br>
              <a:rPr lang="en-US" sz="5400" b="1" dirty="0">
                <a:solidFill>
                  <a:srgbClr val="00B0F0"/>
                </a:solidFill>
              </a:rPr>
            </a:br>
            <a:r>
              <a:rPr lang="en-US" sz="4000" b="1" dirty="0">
                <a:solidFill>
                  <a:srgbClr val="00B0F0"/>
                </a:solidFill>
              </a:rPr>
              <a:t>Non-Contract </a:t>
            </a:r>
            <a:r>
              <a:rPr lang="en-US" sz="5400" b="1" dirty="0">
                <a:solidFill>
                  <a:srgbClr val="00B0F0"/>
                </a:solidFill>
              </a:rPr>
              <a:t>Comps</a:t>
            </a:r>
            <a:endParaRPr lang="en-US" sz="54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88A82-C135-5130-0BEE-8CD6B4CE1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752" y="1742533"/>
            <a:ext cx="5596955" cy="4261451"/>
          </a:xfrm>
          <a:ln w="76200"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Go to Reports/Report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Locate </a:t>
            </a:r>
            <a:r>
              <a:rPr lang="en-US" sz="1800" b="1" dirty="0"/>
              <a:t>SSDT Non-Contract Compensation Mass Load Extract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Will provide an EXCEL sheet with appropriate headers to Mass Load non-contract Compensations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Can FILTER the Excel Sheet to only LOAD those non-contract employees with updated rates for this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Use Utilities/ Mass Load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Importable Entities -&gt; Compensation</a:t>
            </a:r>
          </a:p>
          <a:p>
            <a:endParaRPr lang="en-US" sz="1800" dirty="0"/>
          </a:p>
          <a:p>
            <a:pPr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188108-30AB-3970-882E-584CE1260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92" y="854015"/>
            <a:ext cx="5228945" cy="1758555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9CF388AD-4EDD-3337-3F2F-FB1B5882565A}"/>
              </a:ext>
            </a:extLst>
          </p:cNvPr>
          <p:cNvSpPr/>
          <p:nvPr/>
        </p:nvSpPr>
        <p:spPr>
          <a:xfrm>
            <a:off x="4387508" y="1883247"/>
            <a:ext cx="546000" cy="317691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CFC6EBC-F32B-8F09-D5F5-1ECB1AA5B8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817599"/>
              </p:ext>
            </p:extLst>
          </p:nvPr>
        </p:nvGraphicFramePr>
        <p:xfrm>
          <a:off x="1724954" y="2806995"/>
          <a:ext cx="914400" cy="864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4" imgW="914477" imgH="806251" progId="Excel.Sheet.12">
                  <p:embed/>
                </p:oleObj>
              </mc:Choice>
              <mc:Fallback>
                <p:oleObj name="Worksheet" showAsIcon="1" r:id="rId4" imgW="914477" imgH="80625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4954" y="2806995"/>
                        <a:ext cx="914400" cy="8641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4F1EF0C7-3912-4C2B-FF5A-7AFAE43A83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665" y="3697882"/>
            <a:ext cx="5922335" cy="2040090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189594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AB3433-B767-1D07-EB85-131A443251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8AC48C-5B83-9FB9-CA5E-2EABCFF23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1060" y="83155"/>
            <a:ext cx="5428891" cy="1541721"/>
          </a:xfrm>
        </p:spPr>
        <p:txBody>
          <a:bodyPr anchor="b">
            <a:noAutofit/>
          </a:bodyPr>
          <a:lstStyle/>
          <a:p>
            <a:r>
              <a:rPr lang="en-US" sz="6600" b="1" dirty="0">
                <a:solidFill>
                  <a:srgbClr val="00B0F0"/>
                </a:solidFill>
              </a:rPr>
              <a:t>REPORTS</a:t>
            </a:r>
            <a:br>
              <a:rPr lang="en-US" sz="6600" b="1" dirty="0">
                <a:solidFill>
                  <a:srgbClr val="00B0F0"/>
                </a:solidFill>
              </a:rPr>
            </a:br>
            <a:r>
              <a:rPr lang="en-US" sz="4000" b="1" dirty="0">
                <a:solidFill>
                  <a:srgbClr val="00B0F0"/>
                </a:solidFill>
              </a:rPr>
              <a:t>from Reports Manager</a:t>
            </a:r>
            <a:endParaRPr lang="en-US" sz="40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28209-297B-3088-E75A-9B853727A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742533"/>
            <a:ext cx="5891707" cy="4690165"/>
          </a:xfrm>
          <a:ln w="76200"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en-US" sz="2800" b="1" dirty="0"/>
              <a:t>Go to 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On initial page is NEW Contract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Will bring up an Options page</a:t>
            </a:r>
          </a:p>
          <a:p>
            <a:pPr marL="514350" lvl="1" indent="-285750"/>
            <a:r>
              <a:rPr lang="en-US" sz="1800" dirty="0"/>
              <a:t>Can </a:t>
            </a:r>
            <a:r>
              <a:rPr lang="en-US" sz="1800" b="1" dirty="0"/>
              <a:t>sort</a:t>
            </a:r>
            <a:r>
              <a:rPr lang="en-US" sz="1800" dirty="0"/>
              <a:t> by Employee #, Name, Pay Group, Contract Start Date, Number of Pays, Number of Days, Job Calendar</a:t>
            </a:r>
          </a:p>
          <a:p>
            <a:pPr marL="514350" lvl="1" indent="-285750"/>
            <a:r>
              <a:rPr lang="en-US" sz="1800" dirty="0"/>
              <a:t>Can Subtotal or Page Break by the Sort you select</a:t>
            </a:r>
          </a:p>
          <a:p>
            <a:pPr marL="514350" lvl="1" indent="-285750"/>
            <a:r>
              <a:rPr lang="en-US" sz="1800" dirty="0"/>
              <a:t>Can Select Specific Contract Start Dates or Appointment types</a:t>
            </a:r>
          </a:p>
          <a:p>
            <a:pPr lvl="1" indent="0">
              <a:buNone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 IF you only want Specific Job Calendars or Specific Pay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endParaRPr lang="en-US" sz="1800" dirty="0"/>
          </a:p>
          <a:p>
            <a:pPr lvl="1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187A31-24D4-15E3-1829-7B7B43B17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93" y="854015"/>
            <a:ext cx="5321573" cy="3543482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9" name="Arrow: Left 8">
            <a:extLst>
              <a:ext uri="{FF2B5EF4-FFF2-40B4-BE49-F238E27FC236}">
                <a16:creationId xmlns:a16="http://schemas.microsoft.com/office/drawing/2014/main" id="{454B5B91-B72B-6F39-6825-687ED67224F9}"/>
              </a:ext>
            </a:extLst>
          </p:cNvPr>
          <p:cNvSpPr/>
          <p:nvPr/>
        </p:nvSpPr>
        <p:spPr>
          <a:xfrm>
            <a:off x="3253563" y="3147238"/>
            <a:ext cx="478466" cy="281762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714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D5A4F0-03EF-ED57-46F2-E75686429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965474-4265-B21A-47F9-B56589528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1060" y="83156"/>
            <a:ext cx="5428891" cy="895040"/>
          </a:xfrm>
        </p:spPr>
        <p:txBody>
          <a:bodyPr anchor="b">
            <a:noAutofit/>
          </a:bodyPr>
          <a:lstStyle/>
          <a:p>
            <a:r>
              <a:rPr lang="en-US" sz="6600" b="1" dirty="0">
                <a:solidFill>
                  <a:srgbClr val="00B0F0"/>
                </a:solidFill>
              </a:rPr>
              <a:t>REPORTS</a:t>
            </a:r>
            <a:endParaRPr lang="en-US" sz="4000" i="1" dirty="0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099185DC-CAAE-E99A-6BE4-B3992BF4AB44}"/>
              </a:ext>
            </a:extLst>
          </p:cNvPr>
          <p:cNvSpPr/>
          <p:nvPr/>
        </p:nvSpPr>
        <p:spPr>
          <a:xfrm>
            <a:off x="3253563" y="3147238"/>
            <a:ext cx="478466" cy="281762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62C9BEE1-7BA3-7894-C0B9-6830EAF62F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3725"/>
          <a:stretch>
            <a:fillRect/>
          </a:stretch>
        </p:blipFill>
        <p:spPr>
          <a:xfrm>
            <a:off x="1339701" y="978196"/>
            <a:ext cx="10270250" cy="4961040"/>
          </a:xfrm>
          <a:ln w="57150">
            <a:solidFill>
              <a:srgbClr val="00B0F0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3FA3D09-1D1B-BF83-70E0-BC5B49F8FA94}"/>
              </a:ext>
            </a:extLst>
          </p:cNvPr>
          <p:cNvSpPr/>
          <p:nvPr/>
        </p:nvSpPr>
        <p:spPr>
          <a:xfrm>
            <a:off x="2232837" y="1158949"/>
            <a:ext cx="2094614" cy="956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5E96EE-6B2F-B10F-B5CB-7191B1DAD2A7}"/>
              </a:ext>
            </a:extLst>
          </p:cNvPr>
          <p:cNvSpPr/>
          <p:nvPr/>
        </p:nvSpPr>
        <p:spPr>
          <a:xfrm>
            <a:off x="2130056" y="2335889"/>
            <a:ext cx="2094614" cy="956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5BDB219-A096-2F84-F03A-B205242C5C42}"/>
              </a:ext>
            </a:extLst>
          </p:cNvPr>
          <p:cNvSpPr/>
          <p:nvPr/>
        </p:nvSpPr>
        <p:spPr>
          <a:xfrm>
            <a:off x="2206256" y="4713767"/>
            <a:ext cx="2094614" cy="956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C19870-A3C5-C185-2149-DC5824187171}"/>
              </a:ext>
            </a:extLst>
          </p:cNvPr>
          <p:cNvSpPr/>
          <p:nvPr/>
        </p:nvSpPr>
        <p:spPr>
          <a:xfrm>
            <a:off x="2130056" y="3501245"/>
            <a:ext cx="2094614" cy="956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7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46F1E9-2145-4B64-EBBF-EE0D17684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47AC01-F24C-B21F-573F-9F072D64B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1060" y="83156"/>
            <a:ext cx="5428891" cy="921680"/>
          </a:xfrm>
        </p:spPr>
        <p:txBody>
          <a:bodyPr anchor="b">
            <a:noAutofit/>
          </a:bodyPr>
          <a:lstStyle/>
          <a:p>
            <a:r>
              <a:rPr lang="en-US" sz="6600" b="1" dirty="0">
                <a:solidFill>
                  <a:srgbClr val="00B0F0"/>
                </a:solidFill>
              </a:rPr>
              <a:t>REPORTS</a:t>
            </a:r>
            <a:endParaRPr lang="en-US" sz="4000" i="1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AB92CF3-D492-B1F9-1035-67D607E1A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0728" y="1927218"/>
            <a:ext cx="4705007" cy="3003561"/>
          </a:xfr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Custom Reports can also be made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one of the created  Reports as a base and Modify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the HELP Tab</a:t>
            </a:r>
          </a:p>
          <a:p>
            <a:pPr marL="571500" lvl="1" indent="-342900"/>
            <a:r>
              <a:rPr lang="en-US" dirty="0"/>
              <a:t>Public Shared Reports Library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AA897A2-80F3-AFCA-5680-F12986326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64" y="1004836"/>
            <a:ext cx="6913266" cy="4686853"/>
          </a:xfrm>
          <a:prstGeom prst="rect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55479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E8BBC-7D98-A281-D554-A3430FA7D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759193-4B97-D342-7241-B8FD301D6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1060" y="83156"/>
            <a:ext cx="5428891" cy="1322950"/>
          </a:xfrm>
        </p:spPr>
        <p:txBody>
          <a:bodyPr anchor="b">
            <a:noAutofit/>
          </a:bodyPr>
          <a:lstStyle/>
          <a:p>
            <a:r>
              <a:rPr lang="en-US" sz="5400" b="1" dirty="0">
                <a:solidFill>
                  <a:srgbClr val="00B0F0"/>
                </a:solidFill>
              </a:rPr>
              <a:t>REPORTS</a:t>
            </a:r>
            <a:r>
              <a:rPr lang="en-US" sz="6600" b="1" dirty="0">
                <a:solidFill>
                  <a:srgbClr val="00B0F0"/>
                </a:solidFill>
              </a:rPr>
              <a:t> </a:t>
            </a:r>
            <a:r>
              <a:rPr lang="en-US" sz="4800" b="1" dirty="0">
                <a:solidFill>
                  <a:srgbClr val="00B0F0"/>
                </a:solidFill>
              </a:rPr>
              <a:t>from the GRID</a:t>
            </a:r>
            <a:endParaRPr lang="en-US" sz="4800" i="1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A9F26AF5-A2D3-6059-8D76-70D9FCB96B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8710" y="1487270"/>
            <a:ext cx="11684461" cy="4930783"/>
          </a:xfr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1D8FF25E-95B4-7151-63B6-C741C961D769}"/>
              </a:ext>
            </a:extLst>
          </p:cNvPr>
          <p:cNvSpPr/>
          <p:nvPr/>
        </p:nvSpPr>
        <p:spPr>
          <a:xfrm>
            <a:off x="10170543" y="1095554"/>
            <a:ext cx="484632" cy="978408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61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15FC5F-07B8-B80B-5C6B-3AB924A0E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3400FA-403F-D284-EAA5-D4C9C627C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-4704"/>
            <a:ext cx="5576744" cy="1523975"/>
          </a:xfrm>
        </p:spPr>
        <p:txBody>
          <a:bodyPr anchor="b">
            <a:noAutofit/>
          </a:bodyPr>
          <a:lstStyle/>
          <a:p>
            <a:r>
              <a:rPr lang="en-US" sz="5400" b="1" dirty="0">
                <a:solidFill>
                  <a:srgbClr val="00B0F0"/>
                </a:solidFill>
              </a:rPr>
              <a:t>REPORTS</a:t>
            </a:r>
            <a:r>
              <a:rPr lang="en-US" sz="6600" b="1" dirty="0">
                <a:solidFill>
                  <a:srgbClr val="00B0F0"/>
                </a:solidFill>
              </a:rPr>
              <a:t> </a:t>
            </a:r>
            <a:r>
              <a:rPr lang="en-US" sz="4800" b="1" dirty="0">
                <a:solidFill>
                  <a:srgbClr val="00B0F0"/>
                </a:solidFill>
              </a:rPr>
              <a:t>from the GRID </a:t>
            </a:r>
            <a:r>
              <a:rPr lang="en-US" sz="2400" b="1" dirty="0">
                <a:solidFill>
                  <a:srgbClr val="00B0F0"/>
                </a:solidFill>
              </a:rPr>
              <a:t>(can also use for balancing)</a:t>
            </a:r>
            <a:endParaRPr lang="en-US" sz="2400" i="1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6A7096D-9C6E-38A6-1B87-428016BA54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496265"/>
              </p:ext>
            </p:extLst>
          </p:nvPr>
        </p:nvGraphicFramePr>
        <p:xfrm>
          <a:off x="1713781" y="496648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3" imgW="914477" imgH="806251" progId="Excel.Sheet.12">
                  <p:embed/>
                </p:oleObj>
              </mc:Choice>
              <mc:Fallback>
                <p:oleObj name="Worksheet" showAsIcon="1" r:id="rId3" imgW="914477" imgH="80625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13781" y="496648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D00929FE-F819-1260-47E4-9A8877A726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646" y="1489752"/>
            <a:ext cx="9756421" cy="8763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8B473E-F8D7-6968-3E11-546B432282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646" y="2366097"/>
            <a:ext cx="9868565" cy="1339919"/>
          </a:xfrm>
          <a:prstGeom prst="rect">
            <a:avLst/>
          </a:prstGeom>
        </p:spPr>
      </p:pic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69EBCBAB-439F-BB61-35F2-7CDD13BF9E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226754"/>
              </p:ext>
            </p:extLst>
          </p:nvPr>
        </p:nvGraphicFramePr>
        <p:xfrm>
          <a:off x="1178944" y="4183811"/>
          <a:ext cx="914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7" imgW="914477" imgH="806251" progId="Excel.Sheet.12">
                  <p:embed/>
                </p:oleObj>
              </mc:Choice>
              <mc:Fallback>
                <p:oleObj name="Worksheet" showAsIcon="1" r:id="rId7" imgW="914477" imgH="80625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78944" y="4183811"/>
                        <a:ext cx="9144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8250EDEA-BA64-E81D-D62F-F66B91540F0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r="31528"/>
          <a:stretch>
            <a:fillRect/>
          </a:stretch>
        </p:blipFill>
        <p:spPr>
          <a:xfrm>
            <a:off x="4355959" y="3854545"/>
            <a:ext cx="6657097" cy="2761915"/>
          </a:xfrm>
          <a:prstGeom prst="rect">
            <a:avLst/>
          </a:prstGeom>
          <a:ln w="57150"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2602588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8B2E4F4-1964-46AA-E35E-346AFDE8C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85" y="309333"/>
            <a:ext cx="4316604" cy="850724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USING THE GRID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24C91B5-8982-92BD-EA67-76557145C09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8935" y="1130411"/>
            <a:ext cx="5316794" cy="5240743"/>
          </a:xfrm>
          <a:ln w="5715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31895BA-4B63-E8BC-5229-B44070074822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3"/>
          <a:stretch>
            <a:fillRect/>
          </a:stretch>
        </p:blipFill>
        <p:spPr>
          <a:xfrm>
            <a:off x="6025974" y="733932"/>
            <a:ext cx="5760445" cy="5834015"/>
          </a:xfrm>
          <a:ln w="57150">
            <a:solidFill>
              <a:srgbClr val="00B0F0"/>
            </a:solidFill>
          </a:ln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CDAAC776-1344-F582-E4F5-D7BBFA648329}"/>
              </a:ext>
            </a:extLst>
          </p:cNvPr>
          <p:cNvSpPr/>
          <p:nvPr/>
        </p:nvSpPr>
        <p:spPr>
          <a:xfrm>
            <a:off x="7573993" y="2944368"/>
            <a:ext cx="978408" cy="484632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90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C27C8-165C-5513-DB4B-9D840097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762" y="158093"/>
            <a:ext cx="5631612" cy="583779"/>
          </a:xfrm>
          <a:noFill/>
        </p:spPr>
        <p:txBody>
          <a:bodyPr anchor="ctr"/>
          <a:lstStyle/>
          <a:p>
            <a:r>
              <a:rPr lang="en-US" sz="5400" b="1" dirty="0">
                <a:solidFill>
                  <a:schemeClr val="accent6"/>
                </a:solidFill>
              </a:rPr>
              <a:t>Salary Notices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E1497B-DF5C-EB12-C7C0-3C05D1968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233" y="1111665"/>
            <a:ext cx="7917611" cy="5004463"/>
          </a:xfrm>
          <a:prstGeom prst="rect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11" name="Arrow: Left 10">
            <a:extLst>
              <a:ext uri="{FF2B5EF4-FFF2-40B4-BE49-F238E27FC236}">
                <a16:creationId xmlns:a16="http://schemas.microsoft.com/office/drawing/2014/main" id="{032F4FD0-FE38-2019-331B-1E460C88F425}"/>
              </a:ext>
            </a:extLst>
          </p:cNvPr>
          <p:cNvSpPr/>
          <p:nvPr/>
        </p:nvSpPr>
        <p:spPr>
          <a:xfrm>
            <a:off x="3832631" y="2944368"/>
            <a:ext cx="978408" cy="484632"/>
          </a:xfrm>
          <a:prstGeom prst="lef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7B5AB256-9018-A55C-07AC-2A270EE3EAE5}"/>
              </a:ext>
            </a:extLst>
          </p:cNvPr>
          <p:cNvSpPr/>
          <p:nvPr/>
        </p:nvSpPr>
        <p:spPr>
          <a:xfrm>
            <a:off x="4321835" y="5026613"/>
            <a:ext cx="750498" cy="347233"/>
          </a:xfrm>
          <a:prstGeom prst="lef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756ED949-FCF0-2A23-BFEB-8F6792F61C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535053"/>
              </p:ext>
            </p:extLst>
          </p:nvPr>
        </p:nvGraphicFramePr>
        <p:xfrm>
          <a:off x="6331789" y="1781068"/>
          <a:ext cx="1751162" cy="1333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4" imgW="914477" imgH="806251" progId="Word.Document.12">
                  <p:embed/>
                </p:oleObj>
              </mc:Choice>
              <mc:Fallback>
                <p:oleObj name="Document" showAsIcon="1" r:id="rId4" imgW="914477" imgH="80625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31789" y="1781068"/>
                        <a:ext cx="1751162" cy="13330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9609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4DDF6-0D08-8A32-902E-DA5395710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2B39B-86FF-6C39-6447-FD05BC473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762" y="158093"/>
            <a:ext cx="5631612" cy="583779"/>
          </a:xfrm>
          <a:noFill/>
        </p:spPr>
        <p:txBody>
          <a:bodyPr anchor="ctr"/>
          <a:lstStyle/>
          <a:p>
            <a:r>
              <a:rPr lang="en-US" sz="5400" b="1" dirty="0">
                <a:solidFill>
                  <a:schemeClr val="accent6"/>
                </a:solidFill>
              </a:rPr>
              <a:t>Salary Notices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7977EC-586D-168D-18D5-C1A0469C0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471" y="1181793"/>
            <a:ext cx="9290084" cy="4226969"/>
          </a:xfrm>
          <a:prstGeom prst="rect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11" name="Arrow: Left 10">
            <a:extLst>
              <a:ext uri="{FF2B5EF4-FFF2-40B4-BE49-F238E27FC236}">
                <a16:creationId xmlns:a16="http://schemas.microsoft.com/office/drawing/2014/main" id="{8AAB3E52-F242-BB8C-94E0-7CDD661C3AAB}"/>
              </a:ext>
            </a:extLst>
          </p:cNvPr>
          <p:cNvSpPr/>
          <p:nvPr/>
        </p:nvSpPr>
        <p:spPr>
          <a:xfrm>
            <a:off x="2817245" y="1685687"/>
            <a:ext cx="978408" cy="484632"/>
          </a:xfrm>
          <a:prstGeom prst="lef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8D8C0489-7AEB-9ECA-E060-8D047166A32C}"/>
              </a:ext>
            </a:extLst>
          </p:cNvPr>
          <p:cNvSpPr/>
          <p:nvPr/>
        </p:nvSpPr>
        <p:spPr>
          <a:xfrm>
            <a:off x="8583283" y="4373592"/>
            <a:ext cx="681487" cy="284672"/>
          </a:xfrm>
          <a:prstGeom prst="lef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703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8B53EE-5C39-13EB-48C4-210A59066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1C2B5-1721-C554-F9FB-F44680328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762" y="158093"/>
            <a:ext cx="5631612" cy="583779"/>
          </a:xfrm>
          <a:noFill/>
        </p:spPr>
        <p:txBody>
          <a:bodyPr anchor="ctr"/>
          <a:lstStyle/>
          <a:p>
            <a:r>
              <a:rPr lang="en-US" sz="5400" b="1" dirty="0">
                <a:solidFill>
                  <a:schemeClr val="accent6"/>
                </a:solidFill>
              </a:rPr>
              <a:t>Salary Notices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25E775-EA72-7C91-42ED-C7BF1D077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719" y="1041062"/>
            <a:ext cx="4838949" cy="516916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474807-64D5-382D-791F-D80C25C26F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5250" y="609741"/>
            <a:ext cx="5207268" cy="541682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52D1ACF-578A-BBC2-0C0E-D0A48B1F83B9}"/>
              </a:ext>
            </a:extLst>
          </p:cNvPr>
          <p:cNvSpPr/>
          <p:nvPr/>
        </p:nvSpPr>
        <p:spPr>
          <a:xfrm>
            <a:off x="6478901" y="3072348"/>
            <a:ext cx="1356852" cy="2458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081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2181D-911C-1343-7267-E35AC86C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57" y="1119031"/>
            <a:ext cx="4384736" cy="4619938"/>
          </a:xfrm>
          <a:noFill/>
        </p:spPr>
        <p:txBody>
          <a:bodyPr>
            <a:no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A8735-F1DC-1DE6-0A38-429B2F660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1710" y="554942"/>
            <a:ext cx="5552091" cy="5768220"/>
          </a:xfrm>
          <a:noFill/>
        </p:spPr>
        <p:txBody>
          <a:bodyPr>
            <a:normAutofit/>
          </a:bodyPr>
          <a:lstStyle/>
          <a:p>
            <a:r>
              <a:rPr lang="en-US" b="1" dirty="0"/>
              <a:t>Introduction</a:t>
            </a:r>
          </a:p>
          <a:p>
            <a:r>
              <a:rPr lang="en-US" b="1" dirty="0"/>
              <a:t>New Contracts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Mass Copy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Import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Reports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Using the Grid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Salary Notices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Mid-Year Contract Changes</a:t>
            </a:r>
          </a:p>
          <a:p>
            <a:r>
              <a:rPr lang="en-US" b="1" dirty="0"/>
              <a:t>Break</a:t>
            </a:r>
          </a:p>
          <a:p>
            <a:r>
              <a:rPr lang="en-US" b="1" dirty="0"/>
              <a:t>Payables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Set up of payables(CONFIG)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Timing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Processing Outstanding Payables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r>
              <a:rPr lang="en-US" b="1" dirty="0"/>
              <a:t>Questions/Open discussion</a:t>
            </a:r>
          </a:p>
        </p:txBody>
      </p:sp>
    </p:spTree>
    <p:extLst>
      <p:ext uri="{BB962C8B-B14F-4D97-AF65-F5344CB8AC3E}">
        <p14:creationId xmlns:p14="http://schemas.microsoft.com/office/powerpoint/2010/main" val="3920724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63CB3-2956-E8D2-C23D-A3BAA7295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4302" y="582075"/>
            <a:ext cx="5684807" cy="3063149"/>
          </a:xfrm>
          <a:noFill/>
        </p:spPr>
        <p:txBody>
          <a:bodyPr/>
          <a:lstStyle/>
          <a:p>
            <a:r>
              <a:rPr lang="en-US" dirty="0"/>
              <a:t>Let’s talk </a:t>
            </a:r>
            <a:br>
              <a:rPr lang="en-US" dirty="0"/>
            </a:br>
            <a:r>
              <a:rPr lang="en-US" sz="7200" dirty="0"/>
              <a:t>ACTIVATE </a:t>
            </a:r>
            <a:br>
              <a:rPr lang="en-US" dirty="0"/>
            </a:br>
            <a:r>
              <a:rPr lang="en-US" dirty="0"/>
              <a:t>New Contracts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CEBD4-35BF-26BB-D438-DA43EBD5EE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15929" y="4499239"/>
            <a:ext cx="6560142" cy="1935571"/>
          </a:xfrm>
          <a:noFill/>
        </p:spPr>
        <p:txBody>
          <a:bodyPr/>
          <a:lstStyle/>
          <a:p>
            <a:r>
              <a:rPr lang="en-US" dirty="0"/>
              <a:t>Should be </a:t>
            </a:r>
            <a:r>
              <a:rPr lang="en-US" sz="3600" b="1" dirty="0"/>
              <a:t>ACTIVATED</a:t>
            </a:r>
            <a:r>
              <a:rPr lang="en-US" sz="3600" dirty="0"/>
              <a:t> BEFORE </a:t>
            </a:r>
          </a:p>
          <a:p>
            <a:r>
              <a:rPr lang="en-US" dirty="0"/>
              <a:t>The 1</a:t>
            </a:r>
            <a:r>
              <a:rPr lang="en-US" baseline="30000" dirty="0"/>
              <a:t>st</a:t>
            </a:r>
            <a:r>
              <a:rPr lang="en-US" dirty="0"/>
              <a:t>  WORK day of New Contract</a:t>
            </a:r>
          </a:p>
          <a:p>
            <a:r>
              <a:rPr lang="en-US" dirty="0"/>
              <a:t>Even if there is one (1) pay left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0E3B3E-8FA8-DDA0-22E7-AFF761983A27}"/>
              </a:ext>
            </a:extLst>
          </p:cNvPr>
          <p:cNvSpPr txBox="1"/>
          <p:nvPr/>
        </p:nvSpPr>
        <p:spPr>
          <a:xfrm>
            <a:off x="845389" y="5865962"/>
            <a:ext cx="1285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tos Black" panose="020F0502020204030204" pitchFamily="34" charset="0"/>
              </a:rPr>
              <a:t>Days Worked</a:t>
            </a:r>
          </a:p>
          <a:p>
            <a:r>
              <a:rPr lang="en-US" dirty="0">
                <a:latin typeface="Aptos Black" panose="020F0502020204030204" pitchFamily="34" charset="0"/>
              </a:rPr>
              <a:t>Counted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B7AA65-C0DF-DFAD-AB87-DB80E8853F1F}"/>
              </a:ext>
            </a:extLst>
          </p:cNvPr>
          <p:cNvSpPr txBox="1"/>
          <p:nvPr/>
        </p:nvSpPr>
        <p:spPr>
          <a:xfrm>
            <a:off x="595223" y="1285336"/>
            <a:ext cx="733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ptos Black" panose="020B0004020202020204" pitchFamily="34" charset="0"/>
              </a:rPr>
              <a:t>STRS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60C173-A997-6FCD-0583-C72DA4876F70}"/>
              </a:ext>
            </a:extLst>
          </p:cNvPr>
          <p:cNvSpPr txBox="1"/>
          <p:nvPr/>
        </p:nvSpPr>
        <p:spPr>
          <a:xfrm>
            <a:off x="8754969" y="1008337"/>
            <a:ext cx="145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ptos Black" panose="020B0004020202020204" pitchFamily="34" charset="0"/>
              </a:rPr>
              <a:t>Contract </a:t>
            </a:r>
          </a:p>
          <a:p>
            <a:r>
              <a:rPr lang="en-US" sz="2000" b="1" dirty="0">
                <a:latin typeface="Aptos Black" panose="020B0004020202020204" pitchFamily="34" charset="0"/>
              </a:rPr>
              <a:t>  Fulfilled</a:t>
            </a:r>
          </a:p>
        </p:txBody>
      </p:sp>
    </p:spTree>
    <p:extLst>
      <p:ext uri="{BB962C8B-B14F-4D97-AF65-F5344CB8AC3E}">
        <p14:creationId xmlns:p14="http://schemas.microsoft.com/office/powerpoint/2010/main" val="363098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9874B-BCA9-8420-1595-EDD1865A0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89" y="1119031"/>
            <a:ext cx="4606504" cy="4619938"/>
          </a:xfrm>
          <a:noFill/>
        </p:spPr>
        <p:txBody>
          <a:bodyPr anchor="ctr"/>
          <a:lstStyle/>
          <a:p>
            <a:r>
              <a:rPr lang="en-US" dirty="0"/>
              <a:t> MID-Year Contract</a:t>
            </a:r>
            <a:br>
              <a:rPr lang="en-US" dirty="0"/>
            </a:br>
            <a:r>
              <a:rPr lang="en-US" dirty="0"/>
              <a:t>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5FD2B-E3E5-1C2B-0151-21F216B14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6015" y="2225616"/>
            <a:ext cx="6377796" cy="3062376"/>
          </a:xfrm>
          <a:noFill/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/>
              <a:t>With NO Retro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/>
              <a:t>With LUMP Sum Retro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/>
              <a:t>With Retro Spread over Remaining pays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649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White Jigsaw puzzle on yellow color background">
            <a:extLst>
              <a:ext uri="{FF2B5EF4-FFF2-40B4-BE49-F238E27FC236}">
                <a16:creationId xmlns:a16="http://schemas.microsoft.com/office/drawing/2014/main" id="{695C934B-4C03-25CA-F100-2237B2773A4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4" r="16834"/>
          <a:stretch>
            <a:fillRect/>
          </a:stretch>
        </p:blipFill>
        <p:spPr>
          <a:xfrm>
            <a:off x="1414761" y="-111814"/>
            <a:ext cx="2605148" cy="2604074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6979AD10-E7BB-6F42-111B-5D96D76D9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7062" y="116113"/>
            <a:ext cx="6122281" cy="1643676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Know what the Employee will be OWED (Obligation) if Employee fulfills the total contract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10E2E37-6794-1598-209C-8B5F1686ABF8}"/>
              </a:ext>
            </a:extLst>
          </p:cNvPr>
          <p:cNvSpPr txBox="1">
            <a:spLocks/>
          </p:cNvSpPr>
          <p:nvPr/>
        </p:nvSpPr>
        <p:spPr>
          <a:xfrm>
            <a:off x="336430" y="2492260"/>
            <a:ext cx="11662913" cy="348584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u="sng" dirty="0">
                <a:solidFill>
                  <a:schemeClr val="tx2">
                    <a:lumMod val="50000"/>
                  </a:schemeClr>
                </a:solidFill>
              </a:rPr>
              <a:t>With NO Retro </a:t>
            </a:r>
            <a:r>
              <a:rPr lang="en-US" sz="3200" b="1" dirty="0"/>
              <a:t>– </a:t>
            </a:r>
            <a:r>
              <a:rPr lang="en-US" sz="2600" b="1" dirty="0"/>
              <a:t>Change coincides with Pay period (or NO incorrect wages were paid</a:t>
            </a:r>
          </a:p>
          <a:p>
            <a:r>
              <a:rPr lang="en-US" sz="3200" b="1" dirty="0"/>
              <a:t>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u="sng" dirty="0">
                <a:solidFill>
                  <a:schemeClr val="tx2">
                    <a:lumMod val="50000"/>
                  </a:schemeClr>
                </a:solidFill>
              </a:rPr>
              <a:t>With LUMP Sum Retro </a:t>
            </a:r>
            <a:r>
              <a:rPr lang="en-US" sz="3200" b="1" dirty="0"/>
              <a:t>– </a:t>
            </a:r>
            <a:r>
              <a:rPr lang="en-US" sz="2600" b="1" dirty="0"/>
              <a:t>May not want to have a Higher Per Pay than Full New Contract would be</a:t>
            </a:r>
          </a:p>
          <a:p>
            <a:endParaRPr lang="en-US" sz="3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u="sng" dirty="0">
                <a:solidFill>
                  <a:schemeClr val="tx2">
                    <a:lumMod val="50000"/>
                  </a:schemeClr>
                </a:solidFill>
              </a:rPr>
              <a:t>With Retro Spread over Remaining pays </a:t>
            </a:r>
            <a:r>
              <a:rPr lang="en-US" sz="3200" b="1" dirty="0"/>
              <a:t>– </a:t>
            </a:r>
            <a:r>
              <a:rPr lang="en-US" sz="2600" b="1" dirty="0"/>
              <a:t>Beginning of Contract change was needed or potentially Leave of Absence issue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241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DA7D86-AD2B-C987-3E48-3319F0454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8F589-06BF-4F44-5F55-AE81DD507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120" y="201225"/>
            <a:ext cx="8866518" cy="882969"/>
          </a:xfrm>
          <a:noFill/>
        </p:spPr>
        <p:txBody>
          <a:bodyPr anchor="ctr"/>
          <a:lstStyle/>
          <a:p>
            <a:r>
              <a:rPr lang="en-US" sz="5400" b="1" dirty="0">
                <a:solidFill>
                  <a:schemeClr val="accent6"/>
                </a:solidFill>
              </a:rPr>
              <a:t>Mid-Year Contract Changes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3C2B9E-D380-63A2-0F67-AF1055F62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121" y="1084194"/>
            <a:ext cx="2806700" cy="2777592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D8269B-3C7E-9BB5-A4B9-157130CC01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7952" y="1124702"/>
            <a:ext cx="8731699" cy="5332306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B8ED3E-F8CD-F6D1-A955-10E5D9287D9D}"/>
              </a:ext>
            </a:extLst>
          </p:cNvPr>
          <p:cNvSpPr txBox="1"/>
          <p:nvPr/>
        </p:nvSpPr>
        <p:spPr>
          <a:xfrm>
            <a:off x="92349" y="4071452"/>
            <a:ext cx="3181521" cy="2585323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</a:rPr>
              <a:t>What is the Raise Date?</a:t>
            </a:r>
          </a:p>
          <a:p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What is the Annual Salary if it was for a WHOLE year?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Make sure OBLIGATION, Unit Amount, Pay Per Period are BLANK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A129236-3C08-4BDC-9FD8-913F39FCD924}"/>
              </a:ext>
            </a:extLst>
          </p:cNvPr>
          <p:cNvSpPr/>
          <p:nvPr/>
        </p:nvSpPr>
        <p:spPr>
          <a:xfrm>
            <a:off x="6667129" y="2140077"/>
            <a:ext cx="681253" cy="221942"/>
          </a:xfrm>
          <a:prstGeom prst="right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46A6CD7D-DC4E-3FF2-95D8-88CBC70EED52}"/>
              </a:ext>
            </a:extLst>
          </p:cNvPr>
          <p:cNvSpPr/>
          <p:nvPr/>
        </p:nvSpPr>
        <p:spPr>
          <a:xfrm>
            <a:off x="5186038" y="5511356"/>
            <a:ext cx="681253" cy="221942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D9AFBCD6-5A7B-B6AE-33BB-BC606E266FC7}"/>
              </a:ext>
            </a:extLst>
          </p:cNvPr>
          <p:cNvSpPr/>
          <p:nvPr/>
        </p:nvSpPr>
        <p:spPr>
          <a:xfrm>
            <a:off x="7004124" y="5511356"/>
            <a:ext cx="681253" cy="221942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9C4B92-AAC6-8612-7861-26A4FF1CD501}"/>
              </a:ext>
            </a:extLst>
          </p:cNvPr>
          <p:cNvSpPr txBox="1"/>
          <p:nvPr/>
        </p:nvSpPr>
        <p:spPr>
          <a:xfrm>
            <a:off x="6667129" y="1124702"/>
            <a:ext cx="4714043" cy="677108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System will calculate</a:t>
            </a:r>
            <a:r>
              <a:rPr lang="en-US" dirty="0"/>
              <a:t>: Days since Raise, Obligation, Retro and Pay Per Period</a:t>
            </a:r>
          </a:p>
        </p:txBody>
      </p:sp>
    </p:spTree>
    <p:extLst>
      <p:ext uri="{BB962C8B-B14F-4D97-AF65-F5344CB8AC3E}">
        <p14:creationId xmlns:p14="http://schemas.microsoft.com/office/powerpoint/2010/main" val="909101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DA542-25E0-A72B-87E3-A250F4AB74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6534" y="365852"/>
            <a:ext cx="6560143" cy="2187568"/>
          </a:xfrm>
        </p:spPr>
        <p:txBody>
          <a:bodyPr/>
          <a:lstStyle/>
          <a:p>
            <a:r>
              <a:rPr lang="en-US" sz="7200" dirty="0"/>
              <a:t>PAYABLES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84436A-4144-7428-52BD-29B4F56D54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45323" y="2337759"/>
            <a:ext cx="6560143" cy="2536166"/>
          </a:xfrm>
        </p:spPr>
        <p:txBody>
          <a:bodyPr/>
          <a:lstStyle/>
          <a:p>
            <a:r>
              <a:rPr lang="en-US" sz="3200" b="1" dirty="0">
                <a:solidFill>
                  <a:srgbClr val="FFFF00"/>
                </a:solidFill>
              </a:rPr>
              <a:t>CORE- PAY ITEM CONFIG</a:t>
            </a:r>
          </a:p>
          <a:p>
            <a:endParaRPr lang="en-US" sz="3200" b="1" dirty="0">
              <a:solidFill>
                <a:srgbClr val="FFFF00"/>
              </a:solidFill>
            </a:endParaRPr>
          </a:p>
          <a:p>
            <a:r>
              <a:rPr lang="en-US" sz="3200" b="1" dirty="0">
                <a:solidFill>
                  <a:srgbClr val="FFFF00"/>
                </a:solidFill>
              </a:rPr>
              <a:t>TIMING </a:t>
            </a:r>
          </a:p>
          <a:p>
            <a:endParaRPr lang="en-US" sz="3200" b="1" dirty="0">
              <a:solidFill>
                <a:srgbClr val="FFFF00"/>
              </a:solidFill>
            </a:endParaRPr>
          </a:p>
          <a:p>
            <a:r>
              <a:rPr lang="en-US" sz="3200" b="1" dirty="0">
                <a:solidFill>
                  <a:srgbClr val="FFFF00"/>
                </a:solidFill>
              </a:rPr>
              <a:t>PROCESSING OUTSTANDING  PAYABLES</a:t>
            </a:r>
          </a:p>
        </p:txBody>
      </p:sp>
    </p:spTree>
    <p:extLst>
      <p:ext uri="{BB962C8B-B14F-4D97-AF65-F5344CB8AC3E}">
        <p14:creationId xmlns:p14="http://schemas.microsoft.com/office/powerpoint/2010/main" val="16246259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45968-70F7-0180-6448-3547E442E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397" y="321995"/>
            <a:ext cx="10515600" cy="713175"/>
          </a:xfrm>
          <a:noFill/>
        </p:spPr>
        <p:txBody>
          <a:bodyPr anchor="ctr">
            <a:noAutofit/>
          </a:bodyPr>
          <a:lstStyle/>
          <a:p>
            <a:r>
              <a:rPr lang="en-US" dirty="0"/>
              <a:t>PAYROLL ITEM CONFIGURATION </a:t>
            </a:r>
            <a:r>
              <a:rPr lang="en-US" sz="3600" dirty="0"/>
              <a:t>(CORE)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76B805B-C2FE-5B18-7C80-491EEA350C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50598" y="1342747"/>
            <a:ext cx="5624744" cy="4172505"/>
          </a:xfrm>
          <a:ln w="57150">
            <a:solidFill>
              <a:srgbClr val="00B0F0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AFBF20F-4596-ED07-81FA-DE198FA56E23}"/>
              </a:ext>
            </a:extLst>
          </p:cNvPr>
          <p:cNvSpPr txBox="1"/>
          <p:nvPr/>
        </p:nvSpPr>
        <p:spPr>
          <a:xfrm>
            <a:off x="6435306" y="1256870"/>
            <a:ext cx="5374256" cy="5232202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/>
              <a:t>TYPE</a:t>
            </a:r>
            <a:r>
              <a:rPr lang="en-US" dirty="0"/>
              <a:t>- </a:t>
            </a:r>
            <a:r>
              <a:rPr lang="en-US" sz="1600" dirty="0"/>
              <a:t>Determines Taxing and Reporting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/>
              <a:t>PAYMENT CYCLE </a:t>
            </a:r>
            <a:r>
              <a:rPr lang="en-US" dirty="0"/>
              <a:t>– </a:t>
            </a:r>
            <a:r>
              <a:rPr lang="en-US" sz="1600" dirty="0"/>
              <a:t>Remittance to Agency/not Withholding Cycle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/>
              <a:t>EMPLOYER HEALTH COVERAGE </a:t>
            </a:r>
            <a:r>
              <a:rPr lang="en-US" dirty="0"/>
              <a:t>– </a:t>
            </a:r>
            <a:r>
              <a:rPr lang="en-US" sz="1600" dirty="0"/>
              <a:t>Part of the DISTRICT Medical Plan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/>
              <a:t>JOB LEVEL </a:t>
            </a:r>
            <a:r>
              <a:rPr lang="en-US" dirty="0"/>
              <a:t>– </a:t>
            </a:r>
            <a:r>
              <a:rPr lang="en-US" sz="1600" dirty="0"/>
              <a:t>Can this Pay Item be accessed at the Job Level  (STRS Pickup)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/>
              <a:t>ADD GROSS TO PAYABLES REPORT </a:t>
            </a:r>
            <a:r>
              <a:rPr lang="en-US" dirty="0"/>
              <a:t>– </a:t>
            </a:r>
            <a:r>
              <a:rPr lang="en-US" sz="1600" dirty="0"/>
              <a:t>Should the Applicable Gross Wages be on the Pay Item Reports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/>
              <a:t>REQUIRED</a:t>
            </a:r>
            <a:r>
              <a:rPr lang="en-US" dirty="0"/>
              <a:t> – </a:t>
            </a:r>
            <a:r>
              <a:rPr lang="en-US" sz="1600" dirty="0"/>
              <a:t>Is the Pay Item a required deduction for every employee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/>
              <a:t>SHOW ON CREATE WIZARD </a:t>
            </a:r>
            <a:r>
              <a:rPr lang="en-US" dirty="0"/>
              <a:t>– </a:t>
            </a:r>
            <a:r>
              <a:rPr lang="en-US" sz="1600" dirty="0"/>
              <a:t>Pay Item will appear in Workflow/Onboarding of employees</a:t>
            </a:r>
          </a:p>
        </p:txBody>
      </p:sp>
    </p:spTree>
    <p:extLst>
      <p:ext uri="{BB962C8B-B14F-4D97-AF65-F5344CB8AC3E}">
        <p14:creationId xmlns:p14="http://schemas.microsoft.com/office/powerpoint/2010/main" val="42599771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84921E-0392-1010-8D0A-CF262F6C0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8E4B9-E6B0-F244-F76A-6D571A141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397" y="321995"/>
            <a:ext cx="11066252" cy="713175"/>
          </a:xfrm>
          <a:noFill/>
        </p:spPr>
        <p:txBody>
          <a:bodyPr anchor="ctr">
            <a:noAutofit/>
          </a:bodyPr>
          <a:lstStyle/>
          <a:p>
            <a:r>
              <a:rPr lang="en-US" sz="3600" dirty="0"/>
              <a:t>TIMING OF PAYABLES – </a:t>
            </a:r>
            <a:r>
              <a:rPr lang="en-US" sz="2800" dirty="0"/>
              <a:t>COULD BE DIFFERENT THAN WITHHOLDING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D2BCAA4-1522-B47E-C3CE-A3A81BA5763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82816" y="1383891"/>
            <a:ext cx="10321413" cy="365393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B0F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152EE89A-4BBD-5CEF-135C-B645807B421D}"/>
              </a:ext>
            </a:extLst>
          </p:cNvPr>
          <p:cNvSpPr/>
          <p:nvPr/>
        </p:nvSpPr>
        <p:spPr>
          <a:xfrm>
            <a:off x="1889186" y="2415396"/>
            <a:ext cx="978408" cy="484632"/>
          </a:xfrm>
          <a:prstGeom prst="lef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9ACDE0-4169-F4FE-EDD2-AE7758891A7B}"/>
              </a:ext>
            </a:extLst>
          </p:cNvPr>
          <p:cNvSpPr txBox="1"/>
          <p:nvPr/>
        </p:nvSpPr>
        <p:spPr>
          <a:xfrm>
            <a:off x="1466491" y="6069332"/>
            <a:ext cx="10394830" cy="523220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POST PAYABLES WHEN PAYMENT IS REMITTED—NOT BEFORE</a:t>
            </a:r>
          </a:p>
        </p:txBody>
      </p:sp>
    </p:spTree>
    <p:extLst>
      <p:ext uri="{BB962C8B-B14F-4D97-AF65-F5344CB8AC3E}">
        <p14:creationId xmlns:p14="http://schemas.microsoft.com/office/powerpoint/2010/main" val="39397254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DE675-B498-9AAC-7900-76D87B6FD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AF8E-E903-75CF-3E3F-D82AA340A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397" y="321995"/>
            <a:ext cx="10515600" cy="713175"/>
          </a:xfrm>
          <a:noFill/>
        </p:spPr>
        <p:txBody>
          <a:bodyPr anchor="ctr">
            <a:noAutofit/>
          </a:bodyPr>
          <a:lstStyle/>
          <a:p>
            <a:r>
              <a:rPr lang="en-US" sz="3600" dirty="0"/>
              <a:t>PROCESSING OF PAYABLES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54DB5A3-185F-4E15-0EBC-FA49E6A96B7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10397" y="1111046"/>
            <a:ext cx="10921181" cy="2930620"/>
          </a:xfrm>
          <a:ln w="57150">
            <a:solidFill>
              <a:srgbClr val="0070C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F3B0AB-D859-3941-1EBC-3756A7D1BCC9}"/>
              </a:ext>
            </a:extLst>
          </p:cNvPr>
          <p:cNvSpPr txBox="1"/>
          <p:nvPr/>
        </p:nvSpPr>
        <p:spPr>
          <a:xfrm>
            <a:off x="2132163" y="4287328"/>
            <a:ext cx="8893834" cy="196977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SEVERAL OPTIONS TO REVIEW PAYABLES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BY PAYEE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BY PAY ITEM CONFIG (SUMMARY/TOTAL)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BY PAYROLL ITEM  (EMPLOYEE AMOUNTS)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BY PAYABLES DETAIL (DETAILS OF EACH EMPLOYEE WITHHOLDING)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CAN RUN REPORTS (SUMMARY OR DETAIL)</a:t>
            </a: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7E2F0D1C-B51E-EA94-35A6-8B1CC57D399A}"/>
              </a:ext>
            </a:extLst>
          </p:cNvPr>
          <p:cNvSpPr/>
          <p:nvPr/>
        </p:nvSpPr>
        <p:spPr>
          <a:xfrm>
            <a:off x="5492151" y="1280832"/>
            <a:ext cx="822384" cy="358187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54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A740D-6A84-D246-6597-B3A68669F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011A8-618A-3D33-8AE5-DB5F0D343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397" y="321995"/>
            <a:ext cx="10515600" cy="713175"/>
          </a:xfrm>
          <a:noFill/>
        </p:spPr>
        <p:txBody>
          <a:bodyPr anchor="ctr">
            <a:noAutofit/>
          </a:bodyPr>
          <a:lstStyle/>
          <a:p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PAYABLES ADJUSTMENTS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8D90305-1EE5-598B-CC23-726DAF710C9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b="72904"/>
          <a:stretch>
            <a:fillRect/>
          </a:stretch>
        </p:blipFill>
        <p:spPr>
          <a:xfrm>
            <a:off x="510397" y="1035170"/>
            <a:ext cx="10921181" cy="836762"/>
          </a:xfrm>
          <a:ln w="57150">
            <a:solidFill>
              <a:srgbClr val="0070C0"/>
            </a:solidFill>
          </a:ln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9A6FBFAC-E786-3F6E-C5C1-2B8816CEBDD2}"/>
              </a:ext>
            </a:extLst>
          </p:cNvPr>
          <p:cNvSpPr/>
          <p:nvPr/>
        </p:nvSpPr>
        <p:spPr>
          <a:xfrm>
            <a:off x="5492151" y="1280832"/>
            <a:ext cx="822384" cy="358187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C1B725-38D3-3DA4-DFD6-22F87A40C7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852" y="2341803"/>
            <a:ext cx="11570295" cy="2094229"/>
          </a:xfrm>
          <a:prstGeom prst="rect">
            <a:avLst/>
          </a:prstGeom>
          <a:ln w="38100" cap="sq">
            <a:solidFill>
              <a:schemeClr val="accent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F99974B-2A04-A9F7-ABDC-B10EE63A7C4A}"/>
              </a:ext>
            </a:extLst>
          </p:cNvPr>
          <p:cNvSpPr/>
          <p:nvPr/>
        </p:nvSpPr>
        <p:spPr>
          <a:xfrm>
            <a:off x="6219645" y="3174521"/>
            <a:ext cx="2251495" cy="25447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4FB90A8-D26F-72AB-FE83-41AF9D454A60}"/>
              </a:ext>
            </a:extLst>
          </p:cNvPr>
          <p:cNvSpPr/>
          <p:nvPr/>
        </p:nvSpPr>
        <p:spPr>
          <a:xfrm>
            <a:off x="9728787" y="3174522"/>
            <a:ext cx="2251495" cy="34704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AA6CE0-7158-2515-EA83-7A48CB0B95E3}"/>
              </a:ext>
            </a:extLst>
          </p:cNvPr>
          <p:cNvSpPr txBox="1"/>
          <p:nvPr/>
        </p:nvSpPr>
        <p:spPr>
          <a:xfrm>
            <a:off x="2498414" y="4772528"/>
            <a:ext cx="8490202" cy="1354217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USE CAUTION WHEN MAKING AN ADJUSTMENT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Should it NOT be remitted and given back to the employee?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Is a NEGATIVE amount being removed since it was returned to the employee?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How is this ADJUSTMENT being accounted for in the Bank?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Does this Adjustment Affect USAS?</a:t>
            </a:r>
          </a:p>
        </p:txBody>
      </p:sp>
    </p:spTree>
    <p:extLst>
      <p:ext uri="{BB962C8B-B14F-4D97-AF65-F5344CB8AC3E}">
        <p14:creationId xmlns:p14="http://schemas.microsoft.com/office/powerpoint/2010/main" val="24482424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7A810D-4745-471D-4FC9-1AC276855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84E59-1B71-FD1D-0EA8-A3B9DFF9C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6534" y="365852"/>
            <a:ext cx="6560143" cy="2187568"/>
          </a:xfrm>
        </p:spPr>
        <p:txBody>
          <a:bodyPr/>
          <a:lstStyle/>
          <a:p>
            <a:r>
              <a:rPr lang="en-US" sz="7200" dirty="0"/>
              <a:t>OPEN</a:t>
            </a:r>
            <a:br>
              <a:rPr lang="en-US" sz="7200" dirty="0"/>
            </a:br>
            <a:r>
              <a:rPr lang="en-US" sz="7200" dirty="0"/>
              <a:t>DISCUSSION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75989D6-5276-3ABC-CA4C-DBE4028A46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5400" b="1" dirty="0">
                <a:solidFill>
                  <a:srgbClr val="FFFF00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892304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513E45-4F5C-9394-1D42-7FB6C0170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5163" y="265709"/>
            <a:ext cx="6017080" cy="951678"/>
          </a:xfrm>
        </p:spPr>
        <p:txBody>
          <a:bodyPr anchor="b">
            <a:normAutofit/>
          </a:bodyPr>
          <a:lstStyle/>
          <a:p>
            <a:r>
              <a:rPr lang="en-US" dirty="0"/>
              <a:t>New Contracts</a:t>
            </a:r>
          </a:p>
        </p:txBody>
      </p:sp>
      <p:pic>
        <p:nvPicPr>
          <p:cNvPr id="10" name="Content Placeholder 10" descr="Rear view of student raising hand in class">
            <a:extLst>
              <a:ext uri="{FF2B5EF4-FFF2-40B4-BE49-F238E27FC236}">
                <a16:creationId xmlns:a16="http://schemas.microsoft.com/office/drawing/2014/main" id="{BDDFC830-574D-79C7-544E-026A2E301E9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3" r="16653"/>
          <a:stretch/>
        </p:blipFill>
        <p:spPr>
          <a:xfrm>
            <a:off x="707393" y="847600"/>
            <a:ext cx="3323833" cy="3360606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C37F52-5C08-7C02-C9CA-E2AD930A9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2572" y="5695747"/>
            <a:ext cx="5507421" cy="518145"/>
          </a:xfrm>
        </p:spPr>
        <p:txBody>
          <a:bodyPr>
            <a:normAutofit fontScale="92500"/>
          </a:bodyPr>
          <a:lstStyle/>
          <a:p>
            <a:r>
              <a:rPr lang="en-US" dirty="0"/>
              <a:t>***</a:t>
            </a:r>
            <a:r>
              <a:rPr lang="en-US" b="1" dirty="0"/>
              <a:t>HOLDING AREA</a:t>
            </a:r>
            <a:r>
              <a:rPr lang="en-US" dirty="0"/>
              <a:t>, until Activated****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5835DD-24E4-6E31-FF01-76A0E74BD2D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9535"/>
          <a:stretch>
            <a:fillRect/>
          </a:stretch>
        </p:blipFill>
        <p:spPr>
          <a:xfrm>
            <a:off x="4502736" y="1165219"/>
            <a:ext cx="7160021" cy="188326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77355659-9D41-B29B-FAF8-603FC97882D4}"/>
              </a:ext>
            </a:extLst>
          </p:cNvPr>
          <p:cNvSpPr/>
          <p:nvPr/>
        </p:nvSpPr>
        <p:spPr>
          <a:xfrm>
            <a:off x="7041499" y="1832131"/>
            <a:ext cx="736989" cy="37039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A104D1-FCB7-B0C0-DF18-BF40C9E67A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39" y="3802467"/>
            <a:ext cx="11627448" cy="165743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939243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AC361-0D7A-DC05-86B5-6DD77D322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76" y="764502"/>
            <a:ext cx="5315035" cy="5328996"/>
          </a:xfrm>
          <a:noFill/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98EFF-197D-3136-70B9-7BBD30A48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4303" y="1977534"/>
            <a:ext cx="5315035" cy="3327711"/>
          </a:xfrm>
          <a:noFill/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B0F0"/>
                </a:solidFill>
                <a:latin typeface="Arial Black" panose="020B0A04020102020204" pitchFamily="34" charset="0"/>
              </a:rPr>
              <a:t>SSA PAYROLL TEAM</a:t>
            </a:r>
          </a:p>
          <a:p>
            <a:r>
              <a:rPr lang="en-US" sz="3200" b="1" dirty="0">
                <a:solidFill>
                  <a:srgbClr val="7030A0"/>
                </a:solidFill>
                <a:latin typeface="Brush Script MT" panose="03060802040406070304" pitchFamily="66" charset="0"/>
              </a:rPr>
              <a:t>Renee Brunner           Anne Holton</a:t>
            </a:r>
          </a:p>
          <a:p>
            <a:r>
              <a:rPr lang="en-US" sz="3200" b="1" dirty="0">
                <a:solidFill>
                  <a:srgbClr val="7030A0"/>
                </a:solidFill>
                <a:latin typeface="Brush Script MT" panose="03060802040406070304" pitchFamily="66" charset="0"/>
              </a:rPr>
              <a:t>Patti Weis                Deb Carroll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484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5F5E3-2B1C-7C0A-8581-67A9052D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95" y="221677"/>
            <a:ext cx="10515600" cy="651160"/>
          </a:xfrm>
          <a:noFill/>
        </p:spPr>
        <p:txBody>
          <a:bodyPr anchor="ctr"/>
          <a:lstStyle/>
          <a:p>
            <a:r>
              <a:rPr lang="en-US" dirty="0"/>
              <a:t>Copy – </a:t>
            </a:r>
            <a:r>
              <a:rPr lang="en-US" sz="3200" dirty="0"/>
              <a:t>Creation of a “New Contract”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33159-D030-2F82-A142-F7594072831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3093" y="3294499"/>
            <a:ext cx="10167871" cy="3448207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Employee must already be in the system AND have a Compensation Record.</a:t>
            </a:r>
          </a:p>
          <a:p>
            <a:r>
              <a:rPr lang="en-US" dirty="0"/>
              <a:t>Compensation Records that have been ARCHIVED will not appear as an option in New Contract</a:t>
            </a:r>
          </a:p>
          <a:p>
            <a:r>
              <a:rPr lang="en-US" dirty="0"/>
              <a:t>Pick Wisely what TYPE of New Contract you are adding.</a:t>
            </a:r>
          </a:p>
          <a:p>
            <a:r>
              <a:rPr lang="en-US" dirty="0"/>
              <a:t>Make sure you SELECT the Correct Employee Compensation Record to be updated</a:t>
            </a:r>
          </a:p>
          <a:p>
            <a:r>
              <a:rPr lang="en-US" dirty="0"/>
              <a:t>Contract Start and Contract Stop Dates are REQUIRED  (Contract Stop Date Should be one day prior to NEXT Year’s Start Date)</a:t>
            </a:r>
          </a:p>
          <a:p>
            <a:r>
              <a:rPr lang="en-US" dirty="0"/>
              <a:t>Contract START date should be the FIRST day for which this job is paid.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0C5629-4B04-E59B-80D3-3F2FDE206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458" y="965958"/>
            <a:ext cx="4082594" cy="204271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2EE39E16-3D60-4354-1651-860F72184B56}"/>
              </a:ext>
            </a:extLst>
          </p:cNvPr>
          <p:cNvSpPr/>
          <p:nvPr/>
        </p:nvSpPr>
        <p:spPr>
          <a:xfrm>
            <a:off x="5303792" y="216353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3EF69A-9A36-74D3-1605-B28301E279F7}"/>
              </a:ext>
            </a:extLst>
          </p:cNvPr>
          <p:cNvSpPr txBox="1"/>
          <p:nvPr/>
        </p:nvSpPr>
        <p:spPr>
          <a:xfrm>
            <a:off x="5698672" y="1517207"/>
            <a:ext cx="3208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What TYPE of “New Contract” are you creating??</a:t>
            </a:r>
          </a:p>
        </p:txBody>
      </p:sp>
    </p:spTree>
    <p:extLst>
      <p:ext uri="{BB962C8B-B14F-4D97-AF65-F5344CB8AC3E}">
        <p14:creationId xmlns:p14="http://schemas.microsoft.com/office/powerpoint/2010/main" val="3666674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600C6-8D21-EAD9-3549-56C1BE83A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8FB38-6946-FBBB-9B44-9F8B94FBA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837" y="38450"/>
            <a:ext cx="10515600" cy="651160"/>
          </a:xfrm>
          <a:noFill/>
        </p:spPr>
        <p:txBody>
          <a:bodyPr anchor="ctr"/>
          <a:lstStyle/>
          <a:p>
            <a:r>
              <a:rPr lang="en-US" dirty="0"/>
              <a:t>Copy- New Contract</a:t>
            </a:r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8CF3C1-65D0-85DB-E8D1-4FFF099D6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56" y="626121"/>
            <a:ext cx="10034660" cy="572569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5CD46B7-F90F-1196-94AC-85C6F0E7BBB3}"/>
              </a:ext>
            </a:extLst>
          </p:cNvPr>
          <p:cNvSpPr/>
          <p:nvPr/>
        </p:nvSpPr>
        <p:spPr>
          <a:xfrm>
            <a:off x="1159330" y="1028700"/>
            <a:ext cx="1510393" cy="13062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33F7D8-E5A8-93C5-FA59-3BBC3DB3501E}"/>
              </a:ext>
            </a:extLst>
          </p:cNvPr>
          <p:cNvSpPr txBox="1"/>
          <p:nvPr/>
        </p:nvSpPr>
        <p:spPr>
          <a:xfrm>
            <a:off x="5535388" y="1036864"/>
            <a:ext cx="4841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highlight>
                  <a:srgbClr val="FFFF00"/>
                </a:highlight>
              </a:rPr>
              <a:t>Brings in Information from Current Contract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27E7A0-95FE-B86C-4BAD-776A849F6184}"/>
              </a:ext>
            </a:extLst>
          </p:cNvPr>
          <p:cNvSpPr/>
          <p:nvPr/>
        </p:nvSpPr>
        <p:spPr>
          <a:xfrm>
            <a:off x="5127171" y="3389146"/>
            <a:ext cx="1281794" cy="326572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649FA7-93E8-1EAB-BCCE-39C90A62471E}"/>
              </a:ext>
            </a:extLst>
          </p:cNvPr>
          <p:cNvSpPr/>
          <p:nvPr/>
        </p:nvSpPr>
        <p:spPr>
          <a:xfrm>
            <a:off x="3445331" y="2963638"/>
            <a:ext cx="1578285" cy="393789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BEC1FB8-0BB5-25B8-AC80-8C7F2CE071B5}"/>
              </a:ext>
            </a:extLst>
          </p:cNvPr>
          <p:cNvSpPr/>
          <p:nvPr/>
        </p:nvSpPr>
        <p:spPr>
          <a:xfrm>
            <a:off x="775607" y="5772150"/>
            <a:ext cx="1387929" cy="459729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755D48-BFAC-38AD-11A7-591ACACAFFAB}"/>
              </a:ext>
            </a:extLst>
          </p:cNvPr>
          <p:cNvSpPr txBox="1"/>
          <p:nvPr/>
        </p:nvSpPr>
        <p:spPr>
          <a:xfrm>
            <a:off x="4906736" y="5887684"/>
            <a:ext cx="5347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</a:rPr>
              <a:t>Clear </a:t>
            </a:r>
            <a:r>
              <a:rPr lang="en-US" sz="1600" dirty="0"/>
              <a:t>Feature can remove info that needs to be updated</a:t>
            </a:r>
          </a:p>
        </p:txBody>
      </p:sp>
    </p:spTree>
    <p:extLst>
      <p:ext uri="{BB962C8B-B14F-4D97-AF65-F5344CB8AC3E}">
        <p14:creationId xmlns:p14="http://schemas.microsoft.com/office/powerpoint/2010/main" val="856629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93EBA-5CB6-B898-3384-63EB04243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C6C37-B8C1-7991-4774-D9CEAA2B7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837" y="38450"/>
            <a:ext cx="10515600" cy="651160"/>
          </a:xfrm>
          <a:noFill/>
        </p:spPr>
        <p:txBody>
          <a:bodyPr anchor="ctr"/>
          <a:lstStyle/>
          <a:p>
            <a:r>
              <a:rPr lang="en-US" dirty="0"/>
              <a:t>Copy- New Contract</a:t>
            </a:r>
            <a:endParaRPr lang="en-US" sz="32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78CF9D2-829B-ECE8-6133-989F2EF29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828" y="780652"/>
            <a:ext cx="10165073" cy="565882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82A9163-14CB-BAE0-AC33-C7621F03FAF6}"/>
              </a:ext>
            </a:extLst>
          </p:cNvPr>
          <p:cNvSpPr/>
          <p:nvPr/>
        </p:nvSpPr>
        <p:spPr>
          <a:xfrm>
            <a:off x="3595079" y="3544301"/>
            <a:ext cx="1578285" cy="393789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C3D56B-27E6-66F0-8CB4-A843587369D8}"/>
              </a:ext>
            </a:extLst>
          </p:cNvPr>
          <p:cNvSpPr/>
          <p:nvPr/>
        </p:nvSpPr>
        <p:spPr>
          <a:xfrm>
            <a:off x="8409215" y="3544300"/>
            <a:ext cx="1134837" cy="393788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B7AE07F-6DCF-1E1A-4FD3-5667AE4958D8}"/>
              </a:ext>
            </a:extLst>
          </p:cNvPr>
          <p:cNvSpPr/>
          <p:nvPr/>
        </p:nvSpPr>
        <p:spPr>
          <a:xfrm>
            <a:off x="899415" y="2270906"/>
            <a:ext cx="1223298" cy="3906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42D22C6-DBA2-E608-5AF0-5D2985F0AF0A}"/>
              </a:ext>
            </a:extLst>
          </p:cNvPr>
          <p:cNvSpPr/>
          <p:nvPr/>
        </p:nvSpPr>
        <p:spPr>
          <a:xfrm>
            <a:off x="899415" y="5861957"/>
            <a:ext cx="1370256" cy="39065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D36057-504A-B7C1-A05B-BDAADF8EAA23}"/>
              </a:ext>
            </a:extLst>
          </p:cNvPr>
          <p:cNvSpPr txBox="1"/>
          <p:nvPr/>
        </p:nvSpPr>
        <p:spPr>
          <a:xfrm>
            <a:off x="5173363" y="2179864"/>
            <a:ext cx="4909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ighlight>
                  <a:srgbClr val="FFFF00"/>
                </a:highlight>
              </a:rPr>
              <a:t>New </a:t>
            </a:r>
            <a:r>
              <a:rPr lang="en-US" sz="1400" b="1" dirty="0">
                <a:highlight>
                  <a:srgbClr val="FFFF00"/>
                </a:highlight>
              </a:rPr>
              <a:t>Contract Amount</a:t>
            </a:r>
            <a:r>
              <a:rPr lang="en-US" sz="1400" dirty="0">
                <a:highlight>
                  <a:srgbClr val="FFFF00"/>
                </a:highlight>
              </a:rPr>
              <a:t>,  </a:t>
            </a:r>
            <a:r>
              <a:rPr lang="en-US" sz="1400" b="1" dirty="0">
                <a:highlight>
                  <a:srgbClr val="FFFF00"/>
                </a:highlight>
              </a:rPr>
              <a:t>Work days  </a:t>
            </a:r>
            <a:r>
              <a:rPr lang="en-US" sz="1400" dirty="0">
                <a:highlight>
                  <a:srgbClr val="FFFF00"/>
                </a:highlight>
              </a:rPr>
              <a:t>&amp;  </a:t>
            </a:r>
            <a:r>
              <a:rPr lang="en-US" sz="1400" b="1" dirty="0">
                <a:highlight>
                  <a:srgbClr val="FFFF00"/>
                </a:highlight>
              </a:rPr>
              <a:t>New Pays  </a:t>
            </a:r>
            <a:r>
              <a:rPr lang="en-US" sz="1400" dirty="0">
                <a:highlight>
                  <a:srgbClr val="FFFF00"/>
                </a:highlight>
              </a:rPr>
              <a:t>should be entered/verified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CD9074-5155-B603-4502-7192268A93BB}"/>
              </a:ext>
            </a:extLst>
          </p:cNvPr>
          <p:cNvSpPr txBox="1"/>
          <p:nvPr/>
        </p:nvSpPr>
        <p:spPr>
          <a:xfrm>
            <a:off x="2224824" y="5892682"/>
            <a:ext cx="1370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/>
              <a:t>&lt;-Optional</a:t>
            </a:r>
          </a:p>
        </p:txBody>
      </p:sp>
    </p:spTree>
    <p:extLst>
      <p:ext uri="{BB962C8B-B14F-4D97-AF65-F5344CB8AC3E}">
        <p14:creationId xmlns:p14="http://schemas.microsoft.com/office/powerpoint/2010/main" val="3087573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2B2E6-160B-19CB-BCE8-E561F71E6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A70B2-9C97-5EB4-B9F9-7F70BDA6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837" y="38450"/>
            <a:ext cx="10515600" cy="651160"/>
          </a:xfrm>
          <a:noFill/>
        </p:spPr>
        <p:txBody>
          <a:bodyPr anchor="ctr"/>
          <a:lstStyle/>
          <a:p>
            <a:r>
              <a:rPr lang="en-US" dirty="0"/>
              <a:t>Copy- New Contract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D9CC9E-4E4E-FE34-6921-E2F6849F4C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0" t="6311" r="2973" b="89473"/>
          <a:stretch>
            <a:fillRect/>
          </a:stretch>
        </p:blipFill>
        <p:spPr>
          <a:xfrm>
            <a:off x="148838" y="762000"/>
            <a:ext cx="9240695" cy="2334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A8314C-FD73-8274-6C4B-F383CB7AEA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837" y="1026262"/>
            <a:ext cx="10216233" cy="596242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28C5E0F-9093-62BB-8A68-BA0F407995A9}"/>
              </a:ext>
            </a:extLst>
          </p:cNvPr>
          <p:cNvSpPr/>
          <p:nvPr/>
        </p:nvSpPr>
        <p:spPr>
          <a:xfrm>
            <a:off x="4869570" y="5984431"/>
            <a:ext cx="1491766" cy="369332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FCBA3E-99F9-99E3-091C-2D3756912D8F}"/>
              </a:ext>
            </a:extLst>
          </p:cNvPr>
          <p:cNvSpPr/>
          <p:nvPr/>
        </p:nvSpPr>
        <p:spPr>
          <a:xfrm>
            <a:off x="3216730" y="1613934"/>
            <a:ext cx="1445078" cy="369332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0A8C21-D5CF-376E-35DA-D83196DCAA0B}"/>
              </a:ext>
            </a:extLst>
          </p:cNvPr>
          <p:cNvSpPr txBox="1"/>
          <p:nvPr/>
        </p:nvSpPr>
        <p:spPr>
          <a:xfrm>
            <a:off x="3861709" y="687172"/>
            <a:ext cx="5773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highlight>
                  <a:srgbClr val="FFFF00"/>
                </a:highlight>
              </a:rPr>
              <a:t>CALCULATE option will fill in fields…SAVE will NOT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8D3154-E174-1254-D7D6-6ED2C83870AC}"/>
              </a:ext>
            </a:extLst>
          </p:cNvPr>
          <p:cNvSpPr/>
          <p:nvPr/>
        </p:nvSpPr>
        <p:spPr>
          <a:xfrm>
            <a:off x="445892" y="5984431"/>
            <a:ext cx="1491767" cy="369332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6970EF-DFB5-955C-CFB5-4DEFF147F719}"/>
              </a:ext>
            </a:extLst>
          </p:cNvPr>
          <p:cNvSpPr txBox="1"/>
          <p:nvPr/>
        </p:nvSpPr>
        <p:spPr>
          <a:xfrm>
            <a:off x="1191775" y="5617537"/>
            <a:ext cx="48414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rgbClr val="00B050"/>
                </a:solidFill>
              </a:rPr>
              <a:t>Should KNOW what you expect the amounts to be</a:t>
            </a: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1E200F0B-656F-599E-B3C5-F57F11B9A27E}"/>
              </a:ext>
            </a:extLst>
          </p:cNvPr>
          <p:cNvSpPr/>
          <p:nvPr/>
        </p:nvSpPr>
        <p:spPr>
          <a:xfrm>
            <a:off x="1279239" y="2043485"/>
            <a:ext cx="303071" cy="262393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C83842-9DAD-0890-583C-922227AD46A5}"/>
              </a:ext>
            </a:extLst>
          </p:cNvPr>
          <p:cNvSpPr txBox="1"/>
          <p:nvPr/>
        </p:nvSpPr>
        <p:spPr>
          <a:xfrm>
            <a:off x="1582312" y="1863999"/>
            <a:ext cx="1224499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If checked, will ARCHIVE old Compensation</a:t>
            </a:r>
          </a:p>
        </p:txBody>
      </p:sp>
    </p:spTree>
    <p:extLst>
      <p:ext uri="{BB962C8B-B14F-4D97-AF65-F5344CB8AC3E}">
        <p14:creationId xmlns:p14="http://schemas.microsoft.com/office/powerpoint/2010/main" val="1927010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1D87EA-C5DF-5CB8-904F-2D0CBD4BA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648D2E-DB80-81C0-81C6-3CB95697F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6148" y="131527"/>
            <a:ext cx="6017080" cy="1205292"/>
          </a:xfrm>
        </p:spPr>
        <p:txBody>
          <a:bodyPr anchor="b">
            <a:normAutofit fontScale="90000"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MASS COPY</a:t>
            </a:r>
            <a:br>
              <a:rPr lang="en-US" dirty="0"/>
            </a:br>
            <a:r>
              <a:rPr lang="en-US" sz="4000" i="1" dirty="0"/>
              <a:t>used to “build” New Contracts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92F00C-5E5A-BA52-0167-04A89B893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660" y="1240405"/>
            <a:ext cx="11722702" cy="5192201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C8C940B-FE13-2633-8716-61DD7BDC6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9393" y="1630019"/>
            <a:ext cx="5241700" cy="4269851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b="1" dirty="0"/>
              <a:t>Include Compensation ACTIVE as of..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/>
              <a:t>Select Pay Group you would like to “Build”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/>
              <a:t>Enter Contract Start &amp; Stop Dates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/>
              <a:t>Number of Contracts to be “built” will appear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/>
              <a:t>BUILD New Contracts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/>
              <a:t>Will Populate New Contract Maintenance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/>
              <a:t>Can then Run Reports, Create an Excel Sheet for Updating and Importing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/>
              <a:t>Can Directly Update in New Contract Maintenance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/>
              <a:t>Can also be used to BUILD spreadsheets for balancing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/>
              <a:t>Can DELETE entire Group if not wanted</a:t>
            </a:r>
          </a:p>
          <a:p>
            <a:pPr marL="342900" indent="-342900">
              <a:buFont typeface="+mj-lt"/>
              <a:buAutoNum type="arabicPeriod"/>
            </a:pPr>
            <a:endParaRPr lang="en-US" sz="18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CFB84B-8B83-4524-BC1D-7EC18A39F5E6}"/>
              </a:ext>
            </a:extLst>
          </p:cNvPr>
          <p:cNvSpPr/>
          <p:nvPr/>
        </p:nvSpPr>
        <p:spPr>
          <a:xfrm>
            <a:off x="453224" y="6019137"/>
            <a:ext cx="2043485" cy="41346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6 Points 14">
            <a:extLst>
              <a:ext uri="{FF2B5EF4-FFF2-40B4-BE49-F238E27FC236}">
                <a16:creationId xmlns:a16="http://schemas.microsoft.com/office/drawing/2014/main" id="{382D8F0A-CC5C-B6C9-4779-E80F511A2FCE}"/>
              </a:ext>
            </a:extLst>
          </p:cNvPr>
          <p:cNvSpPr/>
          <p:nvPr/>
        </p:nvSpPr>
        <p:spPr>
          <a:xfrm>
            <a:off x="2496709" y="2480809"/>
            <a:ext cx="397566" cy="238539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6 Points 15">
            <a:extLst>
              <a:ext uri="{FF2B5EF4-FFF2-40B4-BE49-F238E27FC236}">
                <a16:creationId xmlns:a16="http://schemas.microsoft.com/office/drawing/2014/main" id="{63998B07-6B1B-A212-E0A2-037F85034DA2}"/>
              </a:ext>
            </a:extLst>
          </p:cNvPr>
          <p:cNvSpPr/>
          <p:nvPr/>
        </p:nvSpPr>
        <p:spPr>
          <a:xfrm>
            <a:off x="3276744" y="2981742"/>
            <a:ext cx="397566" cy="238539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6 Points 16">
            <a:extLst>
              <a:ext uri="{FF2B5EF4-FFF2-40B4-BE49-F238E27FC236}">
                <a16:creationId xmlns:a16="http://schemas.microsoft.com/office/drawing/2014/main" id="{09CD2550-9B07-3130-AAFC-C8FC41C36C29}"/>
              </a:ext>
            </a:extLst>
          </p:cNvPr>
          <p:cNvSpPr/>
          <p:nvPr/>
        </p:nvSpPr>
        <p:spPr>
          <a:xfrm>
            <a:off x="5407639" y="3220279"/>
            <a:ext cx="397566" cy="477078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6 Points 17">
            <a:extLst>
              <a:ext uri="{FF2B5EF4-FFF2-40B4-BE49-F238E27FC236}">
                <a16:creationId xmlns:a16="http://schemas.microsoft.com/office/drawing/2014/main" id="{CCDC1EB0-A152-E4FA-BFDE-182B0C1EC56B}"/>
              </a:ext>
            </a:extLst>
          </p:cNvPr>
          <p:cNvSpPr/>
          <p:nvPr/>
        </p:nvSpPr>
        <p:spPr>
          <a:xfrm>
            <a:off x="5735445" y="4088297"/>
            <a:ext cx="397566" cy="300824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932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19EAEA-DE23-EB08-640B-2AA84CDD6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8FE3AE-41EB-88FD-BB2B-B771DBD12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00441"/>
            <a:ext cx="5428891" cy="1558455"/>
          </a:xfrm>
        </p:spPr>
        <p:txBody>
          <a:bodyPr anchor="b">
            <a:noAutofit/>
          </a:bodyPr>
          <a:lstStyle/>
          <a:p>
            <a:r>
              <a:rPr lang="en-US" sz="6600" b="1" dirty="0">
                <a:solidFill>
                  <a:srgbClr val="00B0F0"/>
                </a:solidFill>
              </a:rPr>
              <a:t>IMPORT </a:t>
            </a:r>
            <a:br>
              <a:rPr lang="en-US" sz="5400" b="1" dirty="0">
                <a:solidFill>
                  <a:srgbClr val="00B0F0"/>
                </a:solidFill>
              </a:rPr>
            </a:br>
            <a:r>
              <a:rPr lang="en-US" sz="5400" b="1" dirty="0">
                <a:solidFill>
                  <a:srgbClr val="00B0F0"/>
                </a:solidFill>
              </a:rPr>
              <a:t>New CONTRACTS</a:t>
            </a:r>
            <a:endParaRPr lang="en-US" sz="54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ACF10-3F30-5B7D-19A8-EA5AFF64F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6506" y="1742533"/>
            <a:ext cx="7381201" cy="4261451"/>
          </a:xfrm>
          <a:ln w="76200"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Must have a .csv FILE  (No formulas, No symbols, only values)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Data columns must contain a HEADING in Row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Header names are </a:t>
            </a:r>
            <a:r>
              <a:rPr lang="en-US" sz="1800" b="1" dirty="0"/>
              <a:t>case sensitive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3 Required Fields: </a:t>
            </a:r>
            <a:r>
              <a:rPr lang="en-US" sz="1800" b="1" dirty="0" err="1"/>
              <a:t>employeeId</a:t>
            </a:r>
            <a:r>
              <a:rPr lang="en-US" sz="1800" b="1" dirty="0"/>
              <a:t>, </a:t>
            </a:r>
            <a:r>
              <a:rPr lang="en-US" sz="1800" b="1" dirty="0" err="1"/>
              <a:t>jobNo</a:t>
            </a:r>
            <a:r>
              <a:rPr lang="en-US" sz="1800" dirty="0"/>
              <a:t>,  </a:t>
            </a:r>
            <a:r>
              <a:rPr lang="en-US" sz="1800" b="1" dirty="0" err="1"/>
              <a:t>contractType</a:t>
            </a:r>
            <a:r>
              <a:rPr lang="en-US" sz="1800" dirty="0"/>
              <a:t> </a:t>
            </a:r>
            <a:r>
              <a:rPr lang="en-US" sz="1800" b="1" i="1" dirty="0"/>
              <a:t>(4)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Can create a template spreadsheet from current compensations</a:t>
            </a:r>
          </a:p>
          <a:p>
            <a:pPr marL="571500" lvl="1" indent="-342900"/>
            <a:r>
              <a:rPr lang="en-US" sz="1400" dirty="0"/>
              <a:t>New Contract Compensation </a:t>
            </a:r>
            <a:r>
              <a:rPr lang="en-US" sz="1400" dirty="0" err="1"/>
              <a:t>Worksheet.rpd-json</a:t>
            </a:r>
            <a:r>
              <a:rPr lang="en-US" sz="1400" dirty="0"/>
              <a:t> </a:t>
            </a:r>
          </a:p>
          <a:p>
            <a:pPr marL="571500" lvl="1" indent="-342900"/>
            <a:r>
              <a:rPr lang="en-US" sz="1400" dirty="0"/>
              <a:t>Can select by Pay Group and create an Excel Sheet</a:t>
            </a:r>
          </a:p>
          <a:p>
            <a:pPr marL="571500" lvl="1" indent="-342900"/>
            <a:r>
              <a:rPr lang="en-US" sz="1400" dirty="0"/>
              <a:t>Helps to know Current Start &amp; Stop Dates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Can Import and DELETE as often as you want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Handout of field names and descriptions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If a field is NOT imported, the </a:t>
            </a:r>
            <a:r>
              <a:rPr lang="en-US" sz="1800" b="1" dirty="0"/>
              <a:t>old value </a:t>
            </a:r>
            <a:r>
              <a:rPr lang="en-US" sz="1800" dirty="0"/>
              <a:t>will remain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lvl="1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08B1CB-FFF4-DCF7-775A-5CB0F78B0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437" y="588396"/>
            <a:ext cx="3988005" cy="1558455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9515CD84-DDE5-F47B-304E-6908653033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04697"/>
              </p:ext>
            </p:extLst>
          </p:nvPr>
        </p:nvGraphicFramePr>
        <p:xfrm>
          <a:off x="9657907" y="4555277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4" imgW="914477" imgH="806251" progId="Word.Document.12">
                  <p:embed/>
                </p:oleObj>
              </mc:Choice>
              <mc:Fallback>
                <p:oleObj name="Document" showAsIcon="1" r:id="rId4" imgW="914477" imgH="80625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657907" y="4555277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712260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TM78504181">
      <a:dk1>
        <a:srgbClr val="000000"/>
      </a:dk1>
      <a:lt1>
        <a:srgbClr val="FFFFFF"/>
      </a:lt1>
      <a:dk2>
        <a:srgbClr val="FFF8F4"/>
      </a:dk2>
      <a:lt2>
        <a:srgbClr val="E8E8E8"/>
      </a:lt2>
      <a:accent1>
        <a:srgbClr val="EE7660"/>
      </a:accent1>
      <a:accent2>
        <a:srgbClr val="4D90EF"/>
      </a:accent2>
      <a:accent3>
        <a:srgbClr val="5B5160"/>
      </a:accent3>
      <a:accent4>
        <a:srgbClr val="2BC2B4"/>
      </a:accent4>
      <a:accent5>
        <a:srgbClr val="C097F8"/>
      </a:accent5>
      <a:accent6>
        <a:srgbClr val="FF9413"/>
      </a:accent6>
      <a:hlink>
        <a:srgbClr val="467886"/>
      </a:hlink>
      <a:folHlink>
        <a:srgbClr val="96607D"/>
      </a:folHlink>
    </a:clrScheme>
    <a:fontScheme name="Custom 49">
      <a:majorFont>
        <a:latin typeface="Tw Cen MT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M78504181_Win32_SL_V11" id="{D9600F65-346D-4C25-A611-673E5C44A142}" vid="{299F2556-E258-444F-A1E6-FA759CE228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30005B-6102-4F3C-A26F-485DF1BF9717}">
  <ds:schemaRefs>
    <ds:schemaRef ds:uri="http://schemas.microsoft.com/office/2006/metadata/properties"/>
    <ds:schemaRef ds:uri="http://schemas.microsoft.com/sharepoint/v3"/>
    <ds:schemaRef ds:uri="230e9df3-be65-4c73-a93b-d1236ebd677e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16c05727-aa75-4e4a-9b5f-8a80a1165891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E60708A-6461-4D7F-883F-7E25D731D3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C90B52-91C7-4BE9-8AE0-180FFFE110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{47FEFE2C-899F-4918-92E5-65A7C8706F3B}TFab1f0ecd-b87c-476f-be30-2c815ce1b1f82585027f_win32-74124434413c</Template>
  <TotalTime>769</TotalTime>
  <Words>1037</Words>
  <Application>Microsoft Office PowerPoint</Application>
  <PresentationFormat>Widescreen</PresentationFormat>
  <Paragraphs>190</Paragraphs>
  <Slides>30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Aptos</vt:lpstr>
      <vt:lpstr>Aptos Black</vt:lpstr>
      <vt:lpstr>Arial</vt:lpstr>
      <vt:lpstr>Arial Black</vt:lpstr>
      <vt:lpstr>Avenir Next LT Pro</vt:lpstr>
      <vt:lpstr>Avenir Next LT Pro Light</vt:lpstr>
      <vt:lpstr>Brush Script MT</vt:lpstr>
      <vt:lpstr>Calibri</vt:lpstr>
      <vt:lpstr>Tw Cen MT</vt:lpstr>
      <vt:lpstr>Wingdings</vt:lpstr>
      <vt:lpstr>Custom</vt:lpstr>
      <vt:lpstr>Microsoft Word Document</vt:lpstr>
      <vt:lpstr>Microsoft Excel Worksheet</vt:lpstr>
      <vt:lpstr>USPS REDESIGN ROUNDTABLE</vt:lpstr>
      <vt:lpstr>Agenda</vt:lpstr>
      <vt:lpstr>New Contracts</vt:lpstr>
      <vt:lpstr>Copy – Creation of a “New Contract”</vt:lpstr>
      <vt:lpstr>Copy- New Contract</vt:lpstr>
      <vt:lpstr>Copy- New Contract</vt:lpstr>
      <vt:lpstr>Copy- New Contract</vt:lpstr>
      <vt:lpstr>MASS COPY used to “build” New Contracts</vt:lpstr>
      <vt:lpstr>IMPORT  New CONTRACTS</vt:lpstr>
      <vt:lpstr>Create New Non-Contract Comps</vt:lpstr>
      <vt:lpstr>REPORTS from Reports Manager</vt:lpstr>
      <vt:lpstr>REPORTS</vt:lpstr>
      <vt:lpstr>REPORTS</vt:lpstr>
      <vt:lpstr>REPORTS from the GRID</vt:lpstr>
      <vt:lpstr>REPORTS from the GRID (can also use for balancing)</vt:lpstr>
      <vt:lpstr>USING THE GRID</vt:lpstr>
      <vt:lpstr>Salary Notices</vt:lpstr>
      <vt:lpstr>Salary Notices</vt:lpstr>
      <vt:lpstr>Salary Notices</vt:lpstr>
      <vt:lpstr>Let’s talk  ACTIVATE  New Contracts</vt:lpstr>
      <vt:lpstr> MID-Year Contract CHANGES</vt:lpstr>
      <vt:lpstr>Know what the Employee will be OWED (Obligation) if Employee fulfills the total contract</vt:lpstr>
      <vt:lpstr>Mid-Year Contract Changes</vt:lpstr>
      <vt:lpstr>PAYABLES</vt:lpstr>
      <vt:lpstr>PAYROLL ITEM CONFIGURATION (CORE)</vt:lpstr>
      <vt:lpstr>TIMING OF PAYABLES – COULD BE DIFFERENT THAN WITHHOLDING</vt:lpstr>
      <vt:lpstr>PROCESSING OF PAYABLES</vt:lpstr>
      <vt:lpstr>PAYABLES ADJUSTMENTS</vt:lpstr>
      <vt:lpstr>OPEN DISCUSSION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Deb Carrol</dc:creator>
  <cp:lastModifiedBy>Deb Carrol</cp:lastModifiedBy>
  <cp:revision>19</cp:revision>
  <cp:lastPrinted>2025-08-13T17:17:50Z</cp:lastPrinted>
  <dcterms:created xsi:type="dcterms:W3CDTF">2025-08-13T14:35:44Z</dcterms:created>
  <dcterms:modified xsi:type="dcterms:W3CDTF">2025-08-14T03:24:52Z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